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8" r:id="rId2"/>
    <p:sldId id="620" r:id="rId3"/>
    <p:sldId id="629" r:id="rId4"/>
    <p:sldId id="630" r:id="rId5"/>
    <p:sldId id="632" r:id="rId6"/>
    <p:sldId id="631" r:id="rId7"/>
    <p:sldId id="633" r:id="rId8"/>
    <p:sldId id="634" r:id="rId9"/>
    <p:sldId id="635" r:id="rId10"/>
    <p:sldId id="637" r:id="rId11"/>
    <p:sldId id="638" r:id="rId12"/>
    <p:sldId id="639" r:id="rId13"/>
    <p:sldId id="640" r:id="rId14"/>
    <p:sldId id="642" r:id="rId15"/>
    <p:sldId id="643" r:id="rId16"/>
    <p:sldId id="644" r:id="rId17"/>
    <p:sldId id="641" r:id="rId18"/>
  </p:sldIdLst>
  <p:sldSz cx="12599988" cy="864076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2A6B32-A863-43F4-9C2D-E74518D4B754}">
          <p14:sldIdLst>
            <p14:sldId id="278"/>
            <p14:sldId id="620"/>
            <p14:sldId id="629"/>
            <p14:sldId id="630"/>
            <p14:sldId id="632"/>
            <p14:sldId id="631"/>
            <p14:sldId id="633"/>
            <p14:sldId id="634"/>
            <p14:sldId id="635"/>
            <p14:sldId id="637"/>
            <p14:sldId id="638"/>
            <p14:sldId id="639"/>
            <p14:sldId id="640"/>
            <p14:sldId id="642"/>
            <p14:sldId id="643"/>
            <p14:sldId id="644"/>
            <p14:sldId id="641"/>
          </p14:sldIdLst>
        </p14:section>
        <p14:section name="Раздел без заголовка" id="{500468F4-8AAC-45B5-8C1F-D5EC1E3E1D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5218" userDrawn="1">
          <p15:clr>
            <a:srgbClr val="A4A3A4"/>
          </p15:clr>
        </p15:guide>
        <p15:guide id="4" orient="horz" pos="1040" userDrawn="1">
          <p15:clr>
            <a:srgbClr val="A4A3A4"/>
          </p15:clr>
        </p15:guide>
        <p15:guide id="5" orient="horz" pos="548" userDrawn="1">
          <p15:clr>
            <a:srgbClr val="A4A3A4"/>
          </p15:clr>
        </p15:guide>
        <p15:guide id="6" pos="7761" userDrawn="1">
          <p15:clr>
            <a:srgbClr val="A4A3A4"/>
          </p15:clr>
        </p15:guide>
        <p15:guide id="7" pos="1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ясоедов Олег Игоревич" initials="МОИ" lastIdx="6" clrIdx="0">
    <p:extLst>
      <p:ext uri="{19B8F6BF-5375-455C-9EA6-DF929625EA0E}">
        <p15:presenceInfo xmlns:p15="http://schemas.microsoft.com/office/powerpoint/2012/main" userId="S-1-5-21-2509222527-3473664192-1900209780-57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16F"/>
    <a:srgbClr val="92D050"/>
    <a:srgbClr val="DEEBF7"/>
    <a:srgbClr val="5E8DB9"/>
    <a:srgbClr val="DAE9F6"/>
    <a:srgbClr val="355FA7"/>
    <a:srgbClr val="203864"/>
    <a:srgbClr val="FFFF66"/>
    <a:srgbClr val="C6D7E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7292" autoAdjust="0"/>
  </p:normalViewPr>
  <p:slideViewPr>
    <p:cSldViewPr snapToGrid="0">
      <p:cViewPr varScale="1">
        <p:scale>
          <a:sx n="52" d="100"/>
          <a:sy n="52" d="100"/>
        </p:scale>
        <p:origin x="96" y="1152"/>
      </p:cViewPr>
      <p:guideLst>
        <p:guide orient="horz" pos="2722"/>
        <p:guide pos="3969"/>
        <p:guide orient="horz" pos="5218"/>
        <p:guide orient="horz" pos="1040"/>
        <p:guide orient="horz" pos="548"/>
        <p:guide pos="7761"/>
        <p:guide pos="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BC63-2505-4B00-B565-47E889B75C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8E670DD-A3F9-4D54-84E8-A5166FCA7240}">
      <dgm:prSet phldrT="[Текст]" custT="1"/>
      <dgm:spPr/>
      <dgm:t>
        <a:bodyPr spcFirstLastPara="0" vert="horz" wrap="square" lIns="851511" tIns="43180" rIns="43180" bIns="43180" numCol="1" spcCol="1270" anchor="ctr" anchorCtr="0"/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/>
            <a:t>– предельный срок заключения договора</a:t>
          </a:r>
          <a:r>
            <a:rPr lang="ru-RU" sz="2000" kern="1200" dirty="0" smtClean="0"/>
            <a:t> – </a:t>
          </a:r>
          <a:r>
            <a:rPr lang="ru-RU" sz="2000" b="1" kern="1200" dirty="0" smtClean="0">
              <a:solidFill>
                <a:srgbClr val="C00000"/>
              </a:solidFill>
            </a:rPr>
            <a:t>не более 20 рабочих дней </a:t>
          </a:r>
          <a:br>
            <a:rPr lang="ru-RU" sz="2000" b="1" kern="1200" dirty="0" smtClean="0">
              <a:solidFill>
                <a:srgbClr val="C00000"/>
              </a:solidFill>
            </a:rPr>
          </a:br>
          <a:r>
            <a:rPr lang="ru-RU" sz="2000" kern="1200" dirty="0" smtClean="0"/>
            <a:t>со дня принятия заказчиком решения о заключении такого договора;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b="1" kern="1200" dirty="0" smtClean="0"/>
            <a:t>максимальный срок оплаты</a:t>
          </a:r>
          <a:r>
            <a:rPr lang="ru-RU" sz="2000" kern="1200" dirty="0" smtClean="0"/>
            <a:t> – </a:t>
          </a:r>
          <a:r>
            <a:rPr lang="ru-RU" sz="2000" b="1" kern="1200" dirty="0" smtClean="0">
              <a:solidFill>
                <a:srgbClr val="C00000"/>
              </a:solidFill>
            </a:rPr>
            <a:t>не более 15 рабочих дней </a:t>
          </a:r>
          <a:r>
            <a:rPr lang="ru-RU" sz="2000" kern="1200" dirty="0" smtClean="0"/>
            <a:t>со дня подписания заказчиком документа о приемке товара;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kern="1200" dirty="0" smtClean="0"/>
            <a:t>возможность </a:t>
          </a:r>
          <a:r>
            <a:rPr lang="ru-RU" sz="2000" kern="1200" dirty="0" smtClean="0">
              <a:solidFill>
                <a:srgbClr val="C00000"/>
              </a:solidFill>
            </a:rPr>
            <a:t>выбора способа обеспечения заявки </a:t>
          </a:r>
          <a:r>
            <a:rPr lang="ru-RU" sz="2000" kern="1200" dirty="0" smtClean="0"/>
            <a:t>– путем </a:t>
          </a:r>
          <a:r>
            <a:rPr lang="ru-RU" sz="2000" b="1" kern="1200" dirty="0" smtClean="0"/>
            <a:t>внесения денежных средств</a:t>
          </a:r>
          <a:r>
            <a:rPr lang="ru-RU" sz="2000" kern="1200" dirty="0" smtClean="0"/>
            <a:t> на специальный счет, предоставления </a:t>
          </a:r>
          <a:r>
            <a:rPr lang="ru-RU" sz="2000" b="1" kern="1200" dirty="0" smtClean="0"/>
            <a:t>банковской гарантии;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kern="1200" dirty="0" smtClean="0"/>
            <a:t>предельный </a:t>
          </a:r>
          <a:r>
            <a:rPr lang="ru-RU" sz="2000" kern="1200" dirty="0" smtClean="0">
              <a:solidFill>
                <a:srgbClr val="C00000"/>
              </a:solidFill>
            </a:rPr>
            <a:t>размер обеспечения заявки – </a:t>
          </a:r>
          <a:r>
            <a:rPr lang="ru-RU" sz="2000" b="1" kern="1200" dirty="0" smtClean="0">
              <a:solidFill>
                <a:srgbClr val="C00000"/>
              </a:solidFill>
            </a:rPr>
            <a:t>2%</a:t>
          </a:r>
          <a:r>
            <a:rPr lang="ru-RU" sz="2000" kern="1200" dirty="0" smtClean="0">
              <a:solidFill>
                <a:srgbClr val="C00000"/>
              </a:solidFill>
            </a:rPr>
            <a:t> </a:t>
          </a:r>
          <a:r>
            <a:rPr lang="ru-RU" sz="2000" kern="1200" dirty="0" smtClean="0"/>
            <a:t>от начальной цены договора;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kern="1200" dirty="0" smtClean="0"/>
            <a:t>предельный </a:t>
          </a:r>
          <a:r>
            <a:rPr lang="ru-RU" sz="2000" kern="1200" dirty="0" smtClean="0">
              <a:solidFill>
                <a:srgbClr val="C00000"/>
              </a:solidFill>
            </a:rPr>
            <a:t>размер обеспечения исполнения договора – </a:t>
          </a:r>
          <a:r>
            <a:rPr lang="ru-RU" sz="2000" b="1" kern="1200" dirty="0" smtClean="0">
              <a:solidFill>
                <a:srgbClr val="C00000"/>
              </a:solidFill>
            </a:rPr>
            <a:t>5%</a:t>
          </a:r>
          <a:r>
            <a:rPr lang="ru-RU" sz="2000" kern="1200" dirty="0" smtClean="0">
              <a:solidFill>
                <a:srgbClr val="C00000"/>
              </a:solidFill>
            </a:rPr>
            <a:t> </a:t>
          </a:r>
          <a:r>
            <a:rPr lang="ru-RU" sz="2000" kern="1200" dirty="0" smtClean="0"/>
            <a:t>от начальной цены договора, если договором не предусмотрена выплата аванса либо </a:t>
          </a:r>
          <a:r>
            <a:rPr lang="ru-RU" sz="2000" b="1" kern="1200" dirty="0" smtClean="0"/>
            <a:t>устанавливается в размере аванса, если договором предусмотрена выплата аванса</a:t>
          </a:r>
          <a:endParaRPr lang="ru-RU" sz="2000" kern="1200" dirty="0">
            <a:latin typeface="Calibri"/>
            <a:ea typeface="+mn-ea"/>
            <a:cs typeface="+mn-cs"/>
          </a:endParaRPr>
        </a:p>
      </dgm:t>
    </dgm:pt>
    <dgm:pt modelId="{D74934A9-6750-464E-9B91-37FE0F79BD17}" type="parTrans" cxnId="{18A8EC12-DA93-40A7-A828-E9AB3E1331C3}">
      <dgm:prSet/>
      <dgm:spPr/>
      <dgm:t>
        <a:bodyPr/>
        <a:lstStyle/>
        <a:p>
          <a:endParaRPr lang="ru-RU"/>
        </a:p>
      </dgm:t>
    </dgm:pt>
    <dgm:pt modelId="{C3F27160-F71E-4094-B64D-F4C20F575911}" type="sibTrans" cxnId="{18A8EC12-DA93-40A7-A828-E9AB3E1331C3}">
      <dgm:prSet/>
      <dgm:spPr/>
      <dgm:t>
        <a:bodyPr/>
        <a:lstStyle/>
        <a:p>
          <a:endParaRPr lang="ru-RU"/>
        </a:p>
      </dgm:t>
    </dgm:pt>
    <dgm:pt modelId="{96CB9B67-E897-43BB-BD75-1C8BD5743C55}">
      <dgm:prSet phldrT="[Текст]" custT="1"/>
      <dgm:spPr/>
      <dgm:t>
        <a:bodyPr spcFirstLastPara="0" vert="horz" wrap="square" lIns="851511" tIns="43180" rIns="43180" bIns="43180" numCol="1" spcCol="1270" anchor="ctr" anchorCtr="0"/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годовой объем закупок у субъектов МСП должен составлять </a:t>
          </a:r>
          <a:br>
            <a:rPr lang="ru-RU" sz="2000" kern="1200" dirty="0" smtClean="0">
              <a:latin typeface="Calibri"/>
              <a:ea typeface="+mn-ea"/>
              <a:cs typeface="+mn-cs"/>
            </a:rPr>
          </a:br>
          <a:r>
            <a:rPr lang="ru-RU" sz="20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не менее 20 % </a:t>
          </a:r>
          <a:r>
            <a:rPr lang="ru-RU" sz="2000" kern="1200" dirty="0" smtClean="0">
              <a:latin typeface="Calibri"/>
              <a:ea typeface="+mn-ea"/>
              <a:cs typeface="+mn-cs"/>
            </a:rPr>
            <a:t>от общего годового объема закупок;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годовой объем закупок, проводимых </a:t>
          </a:r>
          <a:r>
            <a:rPr lang="ru-RU" sz="20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только среди субъектов МСП</a:t>
          </a:r>
          <a:r>
            <a:rPr lang="ru-RU" sz="2000" kern="1200" dirty="0" smtClean="0">
              <a:latin typeface="Calibri"/>
              <a:ea typeface="+mn-ea"/>
              <a:cs typeface="+mn-cs"/>
            </a:rPr>
            <a:t>, </a:t>
          </a:r>
          <a:br>
            <a:rPr lang="ru-RU" sz="2000" kern="1200" dirty="0" smtClean="0">
              <a:latin typeface="Calibri"/>
              <a:ea typeface="+mn-ea"/>
              <a:cs typeface="+mn-cs"/>
            </a:rPr>
          </a:br>
          <a:r>
            <a:rPr lang="ru-RU" sz="2000" kern="1200" dirty="0" smtClean="0">
              <a:latin typeface="Calibri"/>
              <a:ea typeface="+mn-ea"/>
              <a:cs typeface="+mn-cs"/>
            </a:rPr>
            <a:t>должен составлять </a:t>
          </a:r>
          <a:r>
            <a:rPr lang="ru-RU" sz="20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не менее 18 % </a:t>
          </a:r>
          <a:r>
            <a:rPr lang="ru-RU" sz="2000" kern="1200" dirty="0" smtClean="0">
              <a:latin typeface="Calibri"/>
              <a:ea typeface="+mn-ea"/>
              <a:cs typeface="+mn-cs"/>
            </a:rPr>
            <a:t>от общего годового объема закупок</a:t>
          </a:r>
          <a:endParaRPr lang="ru-RU" sz="2000" kern="1200" dirty="0">
            <a:latin typeface="Calibri"/>
            <a:ea typeface="+mn-ea"/>
            <a:cs typeface="+mn-cs"/>
          </a:endParaRPr>
        </a:p>
      </dgm:t>
    </dgm:pt>
    <dgm:pt modelId="{935106D8-7D8D-45EC-8F6D-8869A953199D}" type="sibTrans" cxnId="{B997D060-2CA7-4E1B-BEA7-62486E49D2CE}">
      <dgm:prSet/>
      <dgm:spPr/>
      <dgm:t>
        <a:bodyPr/>
        <a:lstStyle/>
        <a:p>
          <a:endParaRPr lang="ru-RU"/>
        </a:p>
      </dgm:t>
    </dgm:pt>
    <dgm:pt modelId="{35A32F46-99D6-4350-A4A1-82714A6228DD}" type="parTrans" cxnId="{B997D060-2CA7-4E1B-BEA7-62486E49D2CE}">
      <dgm:prSet/>
      <dgm:spPr/>
      <dgm:t>
        <a:bodyPr/>
        <a:lstStyle/>
        <a:p>
          <a:endParaRPr lang="ru-RU"/>
        </a:p>
      </dgm:t>
    </dgm:pt>
    <dgm:pt modelId="{1432658C-8BDD-47EB-A94C-A1DD30A0402D}" type="pres">
      <dgm:prSet presAssocID="{637BBC63-2505-4B00-B565-47E889B75C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F568032-9AFE-4BFE-A108-F356300C373B}" type="pres">
      <dgm:prSet presAssocID="{637BBC63-2505-4B00-B565-47E889B75C37}" presName="Name1" presStyleCnt="0"/>
      <dgm:spPr/>
      <dgm:t>
        <a:bodyPr/>
        <a:lstStyle/>
        <a:p>
          <a:endParaRPr lang="ru-RU"/>
        </a:p>
      </dgm:t>
    </dgm:pt>
    <dgm:pt modelId="{77399694-84F8-4FAC-8729-743F14108738}" type="pres">
      <dgm:prSet presAssocID="{637BBC63-2505-4B00-B565-47E889B75C37}" presName="cycle" presStyleCnt="0"/>
      <dgm:spPr/>
      <dgm:t>
        <a:bodyPr/>
        <a:lstStyle/>
        <a:p>
          <a:endParaRPr lang="ru-RU"/>
        </a:p>
      </dgm:t>
    </dgm:pt>
    <dgm:pt modelId="{E8CFB439-E966-47DF-A011-A650F533FF77}" type="pres">
      <dgm:prSet presAssocID="{637BBC63-2505-4B00-B565-47E889B75C37}" presName="srcNode" presStyleLbl="node1" presStyleIdx="0" presStyleCnt="2"/>
      <dgm:spPr/>
      <dgm:t>
        <a:bodyPr/>
        <a:lstStyle/>
        <a:p>
          <a:endParaRPr lang="ru-RU"/>
        </a:p>
      </dgm:t>
    </dgm:pt>
    <dgm:pt modelId="{853C757F-203A-40DA-BDA7-ED84D1F6DF6B}" type="pres">
      <dgm:prSet presAssocID="{637BBC63-2505-4B00-B565-47E889B75C37}" presName="conn" presStyleLbl="parChTrans1D2" presStyleIdx="0" presStyleCnt="1"/>
      <dgm:spPr/>
      <dgm:t>
        <a:bodyPr/>
        <a:lstStyle/>
        <a:p>
          <a:endParaRPr lang="ru-RU"/>
        </a:p>
      </dgm:t>
    </dgm:pt>
    <dgm:pt modelId="{0AB0C336-505F-4171-8664-287CB673604D}" type="pres">
      <dgm:prSet presAssocID="{637BBC63-2505-4B00-B565-47E889B75C37}" presName="extraNode" presStyleLbl="node1" presStyleIdx="0" presStyleCnt="2"/>
      <dgm:spPr/>
      <dgm:t>
        <a:bodyPr/>
        <a:lstStyle/>
        <a:p>
          <a:endParaRPr lang="ru-RU"/>
        </a:p>
      </dgm:t>
    </dgm:pt>
    <dgm:pt modelId="{1F916731-90B2-4B04-A715-F707FEBD0859}" type="pres">
      <dgm:prSet presAssocID="{637BBC63-2505-4B00-B565-47E889B75C37}" presName="dstNode" presStyleLbl="node1" presStyleIdx="0" presStyleCnt="2"/>
      <dgm:spPr/>
      <dgm:t>
        <a:bodyPr/>
        <a:lstStyle/>
        <a:p>
          <a:endParaRPr lang="ru-RU"/>
        </a:p>
      </dgm:t>
    </dgm:pt>
    <dgm:pt modelId="{737C997E-76D6-40EC-884F-FBA0926D87BE}" type="pres">
      <dgm:prSet presAssocID="{78E670DD-A3F9-4D54-84E8-A5166FCA7240}" presName="text_1" presStyleLbl="node1" presStyleIdx="0" presStyleCnt="2" custScaleX="99718" custScaleY="186253" custLinFactY="51980" custLinFactNeighborX="1017" custLinFactNeighborY="100000">
        <dgm:presLayoutVars>
          <dgm:bulletEnabled val="1"/>
        </dgm:presLayoutVars>
      </dgm:prSet>
      <dgm:spPr>
        <a:xfrm>
          <a:off x="783077" y="536106"/>
          <a:ext cx="10310464" cy="107277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332955E-4AAA-4503-9D46-BF4E62F39046}" type="pres">
      <dgm:prSet presAssocID="{78E670DD-A3F9-4D54-84E8-A5166FCA7240}" presName="accent_1" presStyleCnt="0"/>
      <dgm:spPr/>
      <dgm:t>
        <a:bodyPr/>
        <a:lstStyle/>
        <a:p>
          <a:endParaRPr lang="ru-RU"/>
        </a:p>
      </dgm:t>
    </dgm:pt>
    <dgm:pt modelId="{A5208C77-F039-4411-96CE-5A6FE364B3C3}" type="pres">
      <dgm:prSet presAssocID="{78E670DD-A3F9-4D54-84E8-A5166FCA7240}" presName="accentRepeatNode" presStyleLbl="solidFgAcc1" presStyleIdx="0" presStyleCnt="2" custScaleX="70778" custScaleY="67228" custLinFactY="22235" custLinFactNeighborX="-8925" custLinFactNeighborY="100000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4D5CA3-C04F-4EAF-8458-F77027E8EB11}" type="pres">
      <dgm:prSet presAssocID="{96CB9B67-E897-43BB-BD75-1C8BD5743C55}" presName="text_2" presStyleLbl="node1" presStyleIdx="1" presStyleCnt="2" custLinFactY="-62531" custLinFactNeighborX="475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27808-AD8C-4739-AFDE-E60208CD2376}" type="pres">
      <dgm:prSet presAssocID="{96CB9B67-E897-43BB-BD75-1C8BD5743C55}" presName="accent_2" presStyleCnt="0"/>
      <dgm:spPr/>
    </dgm:pt>
    <dgm:pt modelId="{2601B2CC-7DF1-4691-915A-D799EDFF2E30}" type="pres">
      <dgm:prSet presAssocID="{96CB9B67-E897-43BB-BD75-1C8BD5743C55}" presName="accentRepeatNode" presStyleLbl="solidFgAcc1" presStyleIdx="1" presStyleCnt="2" custScaleX="70494" custScaleY="65067" custLinFactY="-28606" custLinFactNeighborX="-9637" custLinFactNeighborY="-100000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</dgm:ptLst>
  <dgm:cxnLst>
    <dgm:cxn modelId="{ADDD02F9-2291-47F3-9167-A4AFE3074737}" type="presOf" srcId="{637BBC63-2505-4B00-B565-47E889B75C37}" destId="{1432658C-8BDD-47EB-A94C-A1DD30A0402D}" srcOrd="0" destOrd="0" presId="urn:microsoft.com/office/officeart/2008/layout/VerticalCurvedList"/>
    <dgm:cxn modelId="{38F58783-2DB6-4EDC-9A78-0C5A0385B974}" type="presOf" srcId="{C3F27160-F71E-4094-B64D-F4C20F575911}" destId="{853C757F-203A-40DA-BDA7-ED84D1F6DF6B}" srcOrd="0" destOrd="0" presId="urn:microsoft.com/office/officeart/2008/layout/VerticalCurvedList"/>
    <dgm:cxn modelId="{B997D060-2CA7-4E1B-BEA7-62486E49D2CE}" srcId="{637BBC63-2505-4B00-B565-47E889B75C37}" destId="{96CB9B67-E897-43BB-BD75-1C8BD5743C55}" srcOrd="1" destOrd="0" parTransId="{35A32F46-99D6-4350-A4A1-82714A6228DD}" sibTransId="{935106D8-7D8D-45EC-8F6D-8869A953199D}"/>
    <dgm:cxn modelId="{BD840768-5152-42E4-89A8-AE783D4AB744}" type="presOf" srcId="{96CB9B67-E897-43BB-BD75-1C8BD5743C55}" destId="{434D5CA3-C04F-4EAF-8458-F77027E8EB11}" srcOrd="0" destOrd="0" presId="urn:microsoft.com/office/officeart/2008/layout/VerticalCurvedList"/>
    <dgm:cxn modelId="{18A8EC12-DA93-40A7-A828-E9AB3E1331C3}" srcId="{637BBC63-2505-4B00-B565-47E889B75C37}" destId="{78E670DD-A3F9-4D54-84E8-A5166FCA7240}" srcOrd="0" destOrd="0" parTransId="{D74934A9-6750-464E-9B91-37FE0F79BD17}" sibTransId="{C3F27160-F71E-4094-B64D-F4C20F575911}"/>
    <dgm:cxn modelId="{4C09761A-E8B7-479D-B93A-CA8DE70DE286}" type="presOf" srcId="{78E670DD-A3F9-4D54-84E8-A5166FCA7240}" destId="{737C997E-76D6-40EC-884F-FBA0926D87BE}" srcOrd="0" destOrd="0" presId="urn:microsoft.com/office/officeart/2008/layout/VerticalCurvedList"/>
    <dgm:cxn modelId="{64BB2726-0D28-49EA-B73F-30CCE4ECE831}" type="presParOf" srcId="{1432658C-8BDD-47EB-A94C-A1DD30A0402D}" destId="{4F568032-9AFE-4BFE-A108-F356300C373B}" srcOrd="0" destOrd="0" presId="urn:microsoft.com/office/officeart/2008/layout/VerticalCurvedList"/>
    <dgm:cxn modelId="{8DE2845F-89FD-450B-916C-F1C86302B54F}" type="presParOf" srcId="{4F568032-9AFE-4BFE-A108-F356300C373B}" destId="{77399694-84F8-4FAC-8729-743F14108738}" srcOrd="0" destOrd="0" presId="urn:microsoft.com/office/officeart/2008/layout/VerticalCurvedList"/>
    <dgm:cxn modelId="{BAD47926-DADA-46B9-9A7C-4825ED30F712}" type="presParOf" srcId="{77399694-84F8-4FAC-8729-743F14108738}" destId="{E8CFB439-E966-47DF-A011-A650F533FF77}" srcOrd="0" destOrd="0" presId="urn:microsoft.com/office/officeart/2008/layout/VerticalCurvedList"/>
    <dgm:cxn modelId="{ECC062CC-A0A8-46E1-B295-42AFE289B089}" type="presParOf" srcId="{77399694-84F8-4FAC-8729-743F14108738}" destId="{853C757F-203A-40DA-BDA7-ED84D1F6DF6B}" srcOrd="1" destOrd="0" presId="urn:microsoft.com/office/officeart/2008/layout/VerticalCurvedList"/>
    <dgm:cxn modelId="{B2CE233C-8D27-4DA3-9601-34ECF9AFA888}" type="presParOf" srcId="{77399694-84F8-4FAC-8729-743F14108738}" destId="{0AB0C336-505F-4171-8664-287CB673604D}" srcOrd="2" destOrd="0" presId="urn:microsoft.com/office/officeart/2008/layout/VerticalCurvedList"/>
    <dgm:cxn modelId="{113E0DDE-0C15-458E-B620-F09A94B04C37}" type="presParOf" srcId="{77399694-84F8-4FAC-8729-743F14108738}" destId="{1F916731-90B2-4B04-A715-F707FEBD0859}" srcOrd="3" destOrd="0" presId="urn:microsoft.com/office/officeart/2008/layout/VerticalCurvedList"/>
    <dgm:cxn modelId="{EE8572E0-AE9E-4FEB-B2CB-A310491E9BA3}" type="presParOf" srcId="{4F568032-9AFE-4BFE-A108-F356300C373B}" destId="{737C997E-76D6-40EC-884F-FBA0926D87BE}" srcOrd="1" destOrd="0" presId="urn:microsoft.com/office/officeart/2008/layout/VerticalCurvedList"/>
    <dgm:cxn modelId="{113959B6-BDE4-4DA0-B879-58329EEE284E}" type="presParOf" srcId="{4F568032-9AFE-4BFE-A108-F356300C373B}" destId="{1332955E-4AAA-4503-9D46-BF4E62F39046}" srcOrd="2" destOrd="0" presId="urn:microsoft.com/office/officeart/2008/layout/VerticalCurvedList"/>
    <dgm:cxn modelId="{73E1EF6F-8F96-4652-9906-DFF1026A0478}" type="presParOf" srcId="{1332955E-4AAA-4503-9D46-BF4E62F39046}" destId="{A5208C77-F039-4411-96CE-5A6FE364B3C3}" srcOrd="0" destOrd="0" presId="urn:microsoft.com/office/officeart/2008/layout/VerticalCurvedList"/>
    <dgm:cxn modelId="{1A9AB3AF-A681-4DDA-B1B8-C14DC700F98D}" type="presParOf" srcId="{4F568032-9AFE-4BFE-A108-F356300C373B}" destId="{434D5CA3-C04F-4EAF-8458-F77027E8EB11}" srcOrd="3" destOrd="0" presId="urn:microsoft.com/office/officeart/2008/layout/VerticalCurvedList"/>
    <dgm:cxn modelId="{04C5B4D5-F9AE-44E7-8062-E470BA28BE48}" type="presParOf" srcId="{4F568032-9AFE-4BFE-A108-F356300C373B}" destId="{FC827808-AD8C-4739-AFDE-E60208CD2376}" srcOrd="4" destOrd="0" presId="urn:microsoft.com/office/officeart/2008/layout/VerticalCurvedList"/>
    <dgm:cxn modelId="{C9092ED1-7FAA-4A65-9A5A-7C2F46C52989}" type="presParOf" srcId="{FC827808-AD8C-4739-AFDE-E60208CD2376}" destId="{2601B2CC-7DF1-4691-915A-D799EDFF2E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C757F-203A-40DA-BDA7-ED84D1F6DF6B}">
      <dsp:nvSpPr>
        <dsp:cNvPr id="0" name=""/>
        <dsp:cNvSpPr/>
      </dsp:nvSpPr>
      <dsp:spPr>
        <a:xfrm>
          <a:off x="-7885848" y="-1195786"/>
          <a:ext cx="9382896" cy="9382896"/>
        </a:xfrm>
        <a:prstGeom prst="blockArc">
          <a:avLst>
            <a:gd name="adj1" fmla="val 18900000"/>
            <a:gd name="adj2" fmla="val 2700000"/>
            <a:gd name="adj3" fmla="val 23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997E-76D6-40EC-884F-FBA0926D87BE}">
      <dsp:nvSpPr>
        <dsp:cNvPr id="0" name=""/>
        <dsp:cNvSpPr/>
      </dsp:nvSpPr>
      <dsp:spPr>
        <a:xfrm>
          <a:off x="1331877" y="3173724"/>
          <a:ext cx="9848178" cy="371039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511" tIns="43180" rIns="43180" bIns="4318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/>
            <a:t>– предельный срок заключения договора</a:t>
          </a:r>
          <a:r>
            <a:rPr lang="ru-RU" sz="2000" kern="1200" dirty="0" smtClean="0"/>
            <a:t> – </a:t>
          </a:r>
          <a:r>
            <a:rPr lang="ru-RU" sz="2000" b="1" kern="1200" dirty="0" smtClean="0">
              <a:solidFill>
                <a:srgbClr val="C00000"/>
              </a:solidFill>
            </a:rPr>
            <a:t>не более 20 рабочих дней </a:t>
          </a:r>
          <a:br>
            <a:rPr lang="ru-RU" sz="2000" b="1" kern="1200" dirty="0" smtClean="0">
              <a:solidFill>
                <a:srgbClr val="C00000"/>
              </a:solidFill>
            </a:rPr>
          </a:br>
          <a:r>
            <a:rPr lang="ru-RU" sz="2000" kern="1200" dirty="0" smtClean="0"/>
            <a:t>со дня принятия заказчиком решения о заключении такого договора;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b="1" kern="1200" dirty="0" smtClean="0"/>
            <a:t>максимальный срок оплаты</a:t>
          </a:r>
          <a:r>
            <a:rPr lang="ru-RU" sz="2000" kern="1200" dirty="0" smtClean="0"/>
            <a:t> – </a:t>
          </a:r>
          <a:r>
            <a:rPr lang="ru-RU" sz="2000" b="1" kern="1200" dirty="0" smtClean="0">
              <a:solidFill>
                <a:srgbClr val="C00000"/>
              </a:solidFill>
            </a:rPr>
            <a:t>не более 15 рабочих дней </a:t>
          </a:r>
          <a:r>
            <a:rPr lang="ru-RU" sz="2000" kern="1200" dirty="0" smtClean="0"/>
            <a:t>со дня подписания заказчиком документа о приемке товара;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kern="1200" dirty="0" smtClean="0"/>
            <a:t>возможность </a:t>
          </a:r>
          <a:r>
            <a:rPr lang="ru-RU" sz="2000" kern="1200" dirty="0" smtClean="0">
              <a:solidFill>
                <a:srgbClr val="C00000"/>
              </a:solidFill>
            </a:rPr>
            <a:t>выбора способа обеспечения заявки </a:t>
          </a:r>
          <a:r>
            <a:rPr lang="ru-RU" sz="2000" kern="1200" dirty="0" smtClean="0"/>
            <a:t>– путем </a:t>
          </a:r>
          <a:r>
            <a:rPr lang="ru-RU" sz="2000" b="1" kern="1200" dirty="0" smtClean="0"/>
            <a:t>внесения денежных средств</a:t>
          </a:r>
          <a:r>
            <a:rPr lang="ru-RU" sz="2000" kern="1200" dirty="0" smtClean="0"/>
            <a:t> на специальный счет, предоставления </a:t>
          </a:r>
          <a:r>
            <a:rPr lang="ru-RU" sz="2000" b="1" kern="1200" dirty="0" smtClean="0"/>
            <a:t>банковской гарантии;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kern="1200" dirty="0" smtClean="0"/>
            <a:t>предельный </a:t>
          </a:r>
          <a:r>
            <a:rPr lang="ru-RU" sz="2000" kern="1200" dirty="0" smtClean="0">
              <a:solidFill>
                <a:srgbClr val="C00000"/>
              </a:solidFill>
            </a:rPr>
            <a:t>размер обеспечения заявки – </a:t>
          </a:r>
          <a:r>
            <a:rPr lang="ru-RU" sz="2000" b="1" kern="1200" dirty="0" smtClean="0">
              <a:solidFill>
                <a:srgbClr val="C00000"/>
              </a:solidFill>
            </a:rPr>
            <a:t>2%</a:t>
          </a:r>
          <a:r>
            <a:rPr lang="ru-RU" sz="2000" kern="1200" dirty="0" smtClean="0">
              <a:solidFill>
                <a:srgbClr val="C00000"/>
              </a:solidFill>
            </a:rPr>
            <a:t> </a:t>
          </a:r>
          <a:r>
            <a:rPr lang="ru-RU" sz="2000" kern="1200" dirty="0" smtClean="0"/>
            <a:t>от начальной цены договора;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</a:t>
          </a:r>
          <a:r>
            <a:rPr lang="ru-RU" sz="2000" kern="1200" dirty="0" smtClean="0"/>
            <a:t>предельный </a:t>
          </a:r>
          <a:r>
            <a:rPr lang="ru-RU" sz="2000" kern="1200" dirty="0" smtClean="0">
              <a:solidFill>
                <a:srgbClr val="C00000"/>
              </a:solidFill>
            </a:rPr>
            <a:t>размер обеспечения исполнения договора – </a:t>
          </a:r>
          <a:r>
            <a:rPr lang="ru-RU" sz="2000" b="1" kern="1200" dirty="0" smtClean="0">
              <a:solidFill>
                <a:srgbClr val="C00000"/>
              </a:solidFill>
            </a:rPr>
            <a:t>5%</a:t>
          </a:r>
          <a:r>
            <a:rPr lang="ru-RU" sz="2000" kern="1200" dirty="0" smtClean="0">
              <a:solidFill>
                <a:srgbClr val="C00000"/>
              </a:solidFill>
            </a:rPr>
            <a:t> </a:t>
          </a:r>
          <a:r>
            <a:rPr lang="ru-RU" sz="2000" kern="1200" dirty="0" smtClean="0"/>
            <a:t>от начальной цены договора, если договором не предусмотрена выплата аванса либо </a:t>
          </a:r>
          <a:r>
            <a:rPr lang="ru-RU" sz="2000" b="1" kern="1200" dirty="0" smtClean="0"/>
            <a:t>устанавливается в размере аванса, если договором предусмотрена выплата аванса</a:t>
          </a:r>
          <a:endParaRPr lang="ru-RU" sz="2000" kern="1200" dirty="0">
            <a:latin typeface="Calibri"/>
            <a:ea typeface="+mn-ea"/>
            <a:cs typeface="+mn-cs"/>
          </a:endParaRPr>
        </a:p>
      </dsp:txBody>
      <dsp:txXfrm>
        <a:off x="1331877" y="3173724"/>
        <a:ext cx="9848178" cy="3710398"/>
      </dsp:txXfrm>
    </dsp:sp>
    <dsp:sp modelId="{A5208C77-F039-4411-96CE-5A6FE364B3C3}">
      <dsp:nvSpPr>
        <dsp:cNvPr id="0" name=""/>
        <dsp:cNvSpPr/>
      </dsp:nvSpPr>
      <dsp:spPr>
        <a:xfrm>
          <a:off x="114023" y="4208091"/>
          <a:ext cx="1762485" cy="16740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D5CA3-C04F-4EAF-8458-F77027E8EB11}">
      <dsp:nvSpPr>
        <dsp:cNvPr id="0" name=""/>
        <dsp:cNvSpPr/>
      </dsp:nvSpPr>
      <dsp:spPr>
        <a:xfrm>
          <a:off x="1318648" y="756146"/>
          <a:ext cx="9876028" cy="1992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511" tIns="43180" rIns="43180" bIns="4318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годовой объем закупок у субъектов МСП должен составлять </a:t>
          </a:r>
          <a:br>
            <a:rPr lang="ru-RU" sz="2000" kern="1200" dirty="0" smtClean="0">
              <a:latin typeface="Calibri"/>
              <a:ea typeface="+mn-ea"/>
              <a:cs typeface="+mn-cs"/>
            </a:rPr>
          </a:br>
          <a:r>
            <a:rPr lang="ru-RU" sz="20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не менее 20 % </a:t>
          </a:r>
          <a:r>
            <a:rPr lang="ru-RU" sz="2000" kern="1200" dirty="0" smtClean="0">
              <a:latin typeface="Calibri"/>
              <a:ea typeface="+mn-ea"/>
              <a:cs typeface="+mn-cs"/>
            </a:rPr>
            <a:t>от общего годового объема закупок;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latin typeface="Calibri"/>
              <a:ea typeface="+mn-ea"/>
              <a:cs typeface="+mn-cs"/>
            </a:rPr>
            <a:t>– годовой объем закупок, проводимых </a:t>
          </a:r>
          <a:r>
            <a:rPr lang="ru-RU" sz="2000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только среди субъектов МСП</a:t>
          </a:r>
          <a:r>
            <a:rPr lang="ru-RU" sz="2000" kern="1200" dirty="0" smtClean="0">
              <a:latin typeface="Calibri"/>
              <a:ea typeface="+mn-ea"/>
              <a:cs typeface="+mn-cs"/>
            </a:rPr>
            <a:t>, </a:t>
          </a:r>
          <a:br>
            <a:rPr lang="ru-RU" sz="2000" kern="1200" dirty="0" smtClean="0">
              <a:latin typeface="Calibri"/>
              <a:ea typeface="+mn-ea"/>
              <a:cs typeface="+mn-cs"/>
            </a:rPr>
          </a:br>
          <a:r>
            <a:rPr lang="ru-RU" sz="2000" kern="1200" dirty="0" smtClean="0">
              <a:latin typeface="Calibri"/>
              <a:ea typeface="+mn-ea"/>
              <a:cs typeface="+mn-cs"/>
            </a:rPr>
            <a:t>должен составлять </a:t>
          </a:r>
          <a:r>
            <a:rPr lang="ru-RU" sz="20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не менее 18 % </a:t>
          </a:r>
          <a:r>
            <a:rPr lang="ru-RU" sz="2000" kern="1200" dirty="0" smtClean="0">
              <a:latin typeface="Calibri"/>
              <a:ea typeface="+mn-ea"/>
              <a:cs typeface="+mn-cs"/>
            </a:rPr>
            <a:t>от общего годового объема закупок</a:t>
          </a:r>
          <a:endParaRPr lang="ru-RU" sz="2000" kern="1200" dirty="0">
            <a:latin typeface="Calibri"/>
            <a:ea typeface="+mn-ea"/>
            <a:cs typeface="+mn-cs"/>
          </a:endParaRPr>
        </a:p>
      </dsp:txBody>
      <dsp:txXfrm>
        <a:off x="1318648" y="756146"/>
        <a:ext cx="9876028" cy="1992128"/>
      </dsp:txXfrm>
    </dsp:sp>
    <dsp:sp modelId="{2601B2CC-7DF1-4691-915A-D799EDFF2E30}">
      <dsp:nvSpPr>
        <dsp:cNvPr id="0" name=""/>
        <dsp:cNvSpPr/>
      </dsp:nvSpPr>
      <dsp:spPr>
        <a:xfrm>
          <a:off x="99829" y="977405"/>
          <a:ext cx="1755413" cy="1620272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50900"/>
            <a:ext cx="33416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8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0" y="1414126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91" indent="0" algn="ctr">
              <a:buNone/>
              <a:defRPr sz="2520"/>
            </a:lvl2pPr>
            <a:lvl3pPr marL="1152182" indent="0" algn="ctr">
              <a:buNone/>
              <a:defRPr sz="2268"/>
            </a:lvl3pPr>
            <a:lvl4pPr marL="1728274" indent="0" algn="ctr">
              <a:buNone/>
              <a:defRPr sz="2016"/>
            </a:lvl4pPr>
            <a:lvl5pPr marL="2304365" indent="0" algn="ctr">
              <a:buNone/>
              <a:defRPr sz="2016"/>
            </a:lvl5pPr>
            <a:lvl6pPr marL="2880457" indent="0" algn="ctr">
              <a:buNone/>
              <a:defRPr sz="2016"/>
            </a:lvl6pPr>
            <a:lvl7pPr marL="3456548" indent="0" algn="ctr">
              <a:buNone/>
              <a:defRPr sz="2016"/>
            </a:lvl7pPr>
            <a:lvl8pPr marL="4032639" indent="0" algn="ctr">
              <a:buNone/>
              <a:defRPr sz="2016"/>
            </a:lvl8pPr>
            <a:lvl9pPr marL="4608731" indent="0" algn="ctr">
              <a:buNone/>
              <a:defRPr sz="201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94D-C25F-4CCC-8DFA-2DD3C1B362B1}" type="datetime1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4CD-F5EC-4D43-B0F2-0C5C6D9AF715}" type="datetime1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8" y="460042"/>
            <a:ext cx="2716872" cy="73226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2"/>
            <a:ext cx="7993117" cy="73226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DBB9-72CE-45BA-A57E-EC2CD90B430E}" type="datetime1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FBEA-0D8C-44F4-9DC4-425DC9CB45BF}" type="datetime1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6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6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8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7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36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457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54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63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7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DFF-4DC0-4249-930E-0F3FD2D975B8}" type="datetime1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300204"/>
            <a:ext cx="5354994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5" y="2300204"/>
            <a:ext cx="5354994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F970-0A99-4F05-9CC3-BCDB09507058}" type="datetime1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2118189"/>
            <a:ext cx="5330384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91" indent="0">
              <a:buNone/>
              <a:defRPr sz="2520" b="1"/>
            </a:lvl2pPr>
            <a:lvl3pPr marL="1152182" indent="0">
              <a:buNone/>
              <a:defRPr sz="2268" b="1"/>
            </a:lvl3pPr>
            <a:lvl4pPr marL="1728274" indent="0">
              <a:buNone/>
              <a:defRPr sz="2016" b="1"/>
            </a:lvl4pPr>
            <a:lvl5pPr marL="2304365" indent="0">
              <a:buNone/>
              <a:defRPr sz="2016" b="1"/>
            </a:lvl5pPr>
            <a:lvl6pPr marL="2880457" indent="0">
              <a:buNone/>
              <a:defRPr sz="2016" b="1"/>
            </a:lvl6pPr>
            <a:lvl7pPr marL="3456548" indent="0">
              <a:buNone/>
              <a:defRPr sz="2016" b="1"/>
            </a:lvl7pPr>
            <a:lvl8pPr marL="4032639" indent="0">
              <a:buNone/>
              <a:defRPr sz="2016" b="1"/>
            </a:lvl8pPr>
            <a:lvl9pPr marL="4608731" indent="0">
              <a:buNone/>
              <a:defRPr sz="2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3156279"/>
            <a:ext cx="5330384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9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91" indent="0">
              <a:buNone/>
              <a:defRPr sz="2520" b="1"/>
            </a:lvl2pPr>
            <a:lvl3pPr marL="1152182" indent="0">
              <a:buNone/>
              <a:defRPr sz="2268" b="1"/>
            </a:lvl3pPr>
            <a:lvl4pPr marL="1728274" indent="0">
              <a:buNone/>
              <a:defRPr sz="2016" b="1"/>
            </a:lvl4pPr>
            <a:lvl5pPr marL="2304365" indent="0">
              <a:buNone/>
              <a:defRPr sz="2016" b="1"/>
            </a:lvl5pPr>
            <a:lvl6pPr marL="2880457" indent="0">
              <a:buNone/>
              <a:defRPr sz="2016" b="1"/>
            </a:lvl6pPr>
            <a:lvl7pPr marL="3456548" indent="0">
              <a:buNone/>
              <a:defRPr sz="2016" b="1"/>
            </a:lvl7pPr>
            <a:lvl8pPr marL="4032639" indent="0">
              <a:buNone/>
              <a:defRPr sz="2016" b="1"/>
            </a:lvl8pPr>
            <a:lvl9pPr marL="4608731" indent="0">
              <a:buNone/>
              <a:defRPr sz="20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9"/>
            <a:ext cx="5356636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B89-F843-4029-A188-A2F0F6778761}" type="datetime1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347-EA48-4E53-AA19-91E2BE95543B}" type="datetime1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DD74-0963-4817-90A9-E4C389D28BE1}" type="datetime1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0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91" indent="0">
              <a:buNone/>
              <a:defRPr sz="1764"/>
            </a:lvl2pPr>
            <a:lvl3pPr marL="1152182" indent="0">
              <a:buNone/>
              <a:defRPr sz="1512"/>
            </a:lvl3pPr>
            <a:lvl4pPr marL="1728274" indent="0">
              <a:buNone/>
              <a:defRPr sz="1260"/>
            </a:lvl4pPr>
            <a:lvl5pPr marL="2304365" indent="0">
              <a:buNone/>
              <a:defRPr sz="1260"/>
            </a:lvl5pPr>
            <a:lvl6pPr marL="2880457" indent="0">
              <a:buNone/>
              <a:defRPr sz="1260"/>
            </a:lvl6pPr>
            <a:lvl7pPr marL="3456548" indent="0">
              <a:buNone/>
              <a:defRPr sz="1260"/>
            </a:lvl7pPr>
            <a:lvl8pPr marL="4032639" indent="0">
              <a:buNone/>
              <a:defRPr sz="1260"/>
            </a:lvl8pPr>
            <a:lvl9pPr marL="4608731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07C-68E6-4153-A62A-DDC2054FE3DA}" type="datetime1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91" indent="0">
              <a:buNone/>
              <a:defRPr sz="3528"/>
            </a:lvl2pPr>
            <a:lvl3pPr marL="1152182" indent="0">
              <a:buNone/>
              <a:defRPr sz="3024"/>
            </a:lvl3pPr>
            <a:lvl4pPr marL="1728274" indent="0">
              <a:buNone/>
              <a:defRPr sz="2520"/>
            </a:lvl4pPr>
            <a:lvl5pPr marL="2304365" indent="0">
              <a:buNone/>
              <a:defRPr sz="2520"/>
            </a:lvl5pPr>
            <a:lvl6pPr marL="2880457" indent="0">
              <a:buNone/>
              <a:defRPr sz="2520"/>
            </a:lvl6pPr>
            <a:lvl7pPr marL="3456548" indent="0">
              <a:buNone/>
              <a:defRPr sz="2520"/>
            </a:lvl7pPr>
            <a:lvl8pPr marL="4032639" indent="0">
              <a:buNone/>
              <a:defRPr sz="2520"/>
            </a:lvl8pPr>
            <a:lvl9pPr marL="4608731" indent="0">
              <a:buNone/>
              <a:defRPr sz="25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30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91" indent="0">
              <a:buNone/>
              <a:defRPr sz="1764"/>
            </a:lvl2pPr>
            <a:lvl3pPr marL="1152182" indent="0">
              <a:buNone/>
              <a:defRPr sz="1512"/>
            </a:lvl3pPr>
            <a:lvl4pPr marL="1728274" indent="0">
              <a:buNone/>
              <a:defRPr sz="1260"/>
            </a:lvl4pPr>
            <a:lvl5pPr marL="2304365" indent="0">
              <a:buNone/>
              <a:defRPr sz="1260"/>
            </a:lvl5pPr>
            <a:lvl6pPr marL="2880457" indent="0">
              <a:buNone/>
              <a:defRPr sz="1260"/>
            </a:lvl6pPr>
            <a:lvl7pPr marL="3456548" indent="0">
              <a:buNone/>
              <a:defRPr sz="1260"/>
            </a:lvl7pPr>
            <a:lvl8pPr marL="4032639" indent="0">
              <a:buNone/>
              <a:defRPr sz="1260"/>
            </a:lvl8pPr>
            <a:lvl9pPr marL="4608731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A2F5-AE2A-496A-B8C5-EC7D7C36D010}" type="datetime1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300204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8008710"/>
            <a:ext cx="28349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39BE-C3BA-4B0B-914D-7C9F5DA1E847}" type="datetime1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10"/>
            <a:ext cx="42524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4" y="8008710"/>
            <a:ext cx="28349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152182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46" indent="-288046" algn="l" defTabSz="115218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37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228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320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411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502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594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685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777" indent="-288046" algn="l" defTabSz="1152182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91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82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74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365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457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548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639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731" algn="l" defTabSz="1152182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upki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erbank-ast.ru/" TargetMode="External"/><Relationship Id="rId3" Type="http://schemas.openxmlformats.org/officeDocument/2006/relationships/hyperlink" Target="http://zakazrf.ru/" TargetMode="External"/><Relationship Id="rId7" Type="http://schemas.openxmlformats.org/officeDocument/2006/relationships/hyperlink" Target="https://223.etp-et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ktorg.ru/" TargetMode="External"/><Relationship Id="rId5" Type="http://schemas.openxmlformats.org/officeDocument/2006/relationships/hyperlink" Target="http://lot-online.ru/" TargetMode="External"/><Relationship Id="rId10" Type="http://schemas.openxmlformats.org/officeDocument/2006/relationships/hyperlink" Target="https://etpgpb.ru/" TargetMode="External"/><Relationship Id="rId4" Type="http://schemas.openxmlformats.org/officeDocument/2006/relationships/hyperlink" Target="https://www.roseltorg.ru/" TargetMode="External"/><Relationship Id="rId9" Type="http://schemas.openxmlformats.org/officeDocument/2006/relationships/hyperlink" Target="https://www.rts-tender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7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rgbClr val="DAE9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5075" y="3737038"/>
            <a:ext cx="72098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АЛГОРИТМ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участия в закупках крупных государственных компаний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рамках Закона № 223-ФЗ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673099"/>
            <a:ext cx="4611688" cy="19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ШАГ 5. ПОДАЧА ЗАЯВКИ НА УЧАСТИЕ В ЗАКУПКЕ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60621" y="1773055"/>
            <a:ext cx="6703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Заявка</a:t>
            </a:r>
            <a:r>
              <a:rPr lang="ru-RU" sz="2000" dirty="0">
                <a:solidFill>
                  <a:srgbClr val="044180"/>
                </a:solidFill>
              </a:rPr>
              <a:t> на участие в закупке по содержанию и форме</a:t>
            </a:r>
            <a:r>
              <a:rPr lang="ru-RU" sz="2000" b="1" dirty="0">
                <a:solidFill>
                  <a:srgbClr val="044180"/>
                </a:solidFill>
              </a:rPr>
              <a:t> должна соответствовать </a:t>
            </a:r>
            <a:r>
              <a:rPr lang="ru-RU" sz="2000" b="1" dirty="0" smtClean="0">
                <a:solidFill>
                  <a:srgbClr val="044180"/>
                </a:solidFill>
              </a:rPr>
              <a:t>всем требованиям </a:t>
            </a:r>
            <a:r>
              <a:rPr lang="ru-RU" sz="2000" b="1" dirty="0">
                <a:solidFill>
                  <a:srgbClr val="044180"/>
                </a:solidFill>
              </a:rPr>
              <a:t>заказчика</a:t>
            </a:r>
            <a:r>
              <a:rPr lang="ru-RU" sz="2000" dirty="0">
                <a:solidFill>
                  <a:srgbClr val="044180"/>
                </a:solidFill>
              </a:rPr>
              <a:t>, установленным в документации о закупке</a:t>
            </a:r>
            <a:endParaRPr lang="en-US" sz="2000" dirty="0">
              <a:solidFill>
                <a:srgbClr val="044180"/>
              </a:solidFill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Участник закупки вправе отозвать </a:t>
            </a:r>
            <a:r>
              <a:rPr lang="ru-RU" sz="2000" dirty="0">
                <a:solidFill>
                  <a:srgbClr val="044180"/>
                </a:solidFill>
              </a:rPr>
              <a:t>свою заявку или внести в нее изменения, но </a:t>
            </a:r>
            <a:r>
              <a:rPr lang="ru-RU" sz="2000" b="1" dirty="0">
                <a:solidFill>
                  <a:srgbClr val="044180"/>
                </a:solidFill>
              </a:rPr>
              <a:t>не позднее даты окончания срока подачи заявок</a:t>
            </a:r>
            <a:r>
              <a:rPr lang="ru-RU" sz="2000" dirty="0">
                <a:solidFill>
                  <a:srgbClr val="044180"/>
                </a:solidFill>
              </a:rPr>
              <a:t> на участие в закупке, направив уведомление оператору ЭТП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Заявка подписывается усиленной квалифицированной ЭП</a:t>
            </a:r>
            <a:r>
              <a:rPr lang="ru-RU" sz="2000" dirty="0">
                <a:solidFill>
                  <a:srgbClr val="044180"/>
                </a:solidFill>
              </a:rPr>
              <a:t> и </a:t>
            </a:r>
            <a:r>
              <a:rPr lang="ru-RU" sz="2000" b="1" dirty="0">
                <a:solidFill>
                  <a:srgbClr val="044180"/>
                </a:solidFill>
              </a:rPr>
              <a:t>направляется оператору ЭТП</a:t>
            </a:r>
            <a:endParaRPr lang="en-US" sz="2000" b="1" dirty="0">
              <a:solidFill>
                <a:srgbClr val="0441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621" y="1234855"/>
            <a:ext cx="67037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Заявка на участие в закупке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7146054" y="1793621"/>
            <a:ext cx="532438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44180"/>
                </a:solidFill>
              </a:rPr>
              <a:t>При возникновении вопросов по документации о закупку </a:t>
            </a:r>
            <a:r>
              <a:rPr lang="ru-RU" sz="2000" b="1" dirty="0">
                <a:solidFill>
                  <a:srgbClr val="044180"/>
                </a:solidFill>
              </a:rPr>
              <a:t>участник может подать запрос заказчику на разъяснение документации</a:t>
            </a:r>
          </a:p>
          <a:p>
            <a:pPr marL="285750" indent="-285750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Запрос целесообразно направлять не позднее чем за 3 рабочих дня до окончания срока подачи заявок</a:t>
            </a:r>
            <a:r>
              <a:rPr lang="ru-RU" sz="2000" dirty="0">
                <a:solidFill>
                  <a:srgbClr val="044180"/>
                </a:solidFill>
              </a:rPr>
              <a:t>, в ином случае заказчик вправе не давать разъяснения</a:t>
            </a:r>
          </a:p>
          <a:p>
            <a:pPr marL="285750" indent="-285750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Разъяснения размещаются </a:t>
            </a:r>
            <a:r>
              <a:rPr lang="ru-RU" sz="2000" dirty="0">
                <a:solidFill>
                  <a:srgbClr val="044180"/>
                </a:solidFill>
              </a:rPr>
              <a:t>заказчиком в ЕИС </a:t>
            </a:r>
            <a:r>
              <a:rPr lang="ru-RU" sz="2000" b="1" dirty="0">
                <a:solidFill>
                  <a:srgbClr val="044180"/>
                </a:solidFill>
              </a:rPr>
              <a:t>в течении 3 рабочих дней с даты его поступления</a:t>
            </a:r>
            <a:r>
              <a:rPr lang="ru-RU" sz="2000" dirty="0">
                <a:solidFill>
                  <a:srgbClr val="044180"/>
                </a:solidFill>
              </a:rPr>
              <a:t> (ч.3 ст. 3.2 Закон № 223-ФЗ)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8242" y="1218092"/>
            <a:ext cx="527220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400" dirty="0"/>
              <a:t>Разъяснения документации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808" y="4809052"/>
            <a:ext cx="670370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Сроки подачи заявок на участие в закупке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89808" y="5322483"/>
            <a:ext cx="6703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44180"/>
                </a:solidFill>
              </a:rPr>
              <a:t>15 </a:t>
            </a:r>
            <a:r>
              <a:rPr lang="ru-RU" sz="2000" b="1" dirty="0">
                <a:solidFill>
                  <a:srgbClr val="044180"/>
                </a:solidFill>
              </a:rPr>
              <a:t>дней </a:t>
            </a:r>
            <a:r>
              <a:rPr lang="ru-RU" sz="2000" dirty="0">
                <a:solidFill>
                  <a:srgbClr val="044180"/>
                </a:solidFill>
              </a:rPr>
              <a:t>при проведении конкурса или аукциона среди МСП, если НМЦК более 30 млн руб.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7 дней </a:t>
            </a:r>
            <a:r>
              <a:rPr lang="ru-RU" sz="2000" dirty="0">
                <a:solidFill>
                  <a:srgbClr val="044180"/>
                </a:solidFill>
              </a:rPr>
              <a:t>при проведении конкурса или аукциона среди МСП, если ЕМЦК не более 30 млн руб.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5 рабочих дней </a:t>
            </a:r>
            <a:r>
              <a:rPr lang="ru-RU" sz="2000" dirty="0">
                <a:solidFill>
                  <a:srgbClr val="044180"/>
                </a:solidFill>
              </a:rPr>
              <a:t>при проведении запроса предложений среди МСП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4 рабочих дня </a:t>
            </a:r>
            <a:r>
              <a:rPr lang="ru-RU" sz="2000" dirty="0">
                <a:solidFill>
                  <a:srgbClr val="044180"/>
                </a:solidFill>
              </a:rPr>
              <a:t>при проведении запроса котировок среди МСП</a:t>
            </a:r>
            <a:endParaRPr lang="en-US" sz="2000" b="1" dirty="0">
              <a:solidFill>
                <a:srgbClr val="0441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1803" y="5666037"/>
            <a:ext cx="4909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BB2E25"/>
                </a:solidFill>
              </a:rPr>
              <a:t>Согласно </a:t>
            </a:r>
            <a:r>
              <a:rPr lang="ru-RU" sz="1600" i="1" dirty="0" smtClean="0">
                <a:solidFill>
                  <a:srgbClr val="BB2E25"/>
                </a:solidFill>
              </a:rPr>
              <a:t>части</a:t>
            </a:r>
            <a:r>
              <a:rPr lang="en-US" sz="1600" i="1" dirty="0" smtClean="0">
                <a:solidFill>
                  <a:srgbClr val="BB2E25"/>
                </a:solidFill>
              </a:rPr>
              <a:t> </a:t>
            </a:r>
            <a:r>
              <a:rPr lang="ru-RU" sz="1600" i="1" dirty="0" smtClean="0">
                <a:solidFill>
                  <a:srgbClr val="BB2E25"/>
                </a:solidFill>
              </a:rPr>
              <a:t>1 статьи</a:t>
            </a:r>
            <a:r>
              <a:rPr lang="en-US" sz="1600" i="1" dirty="0" smtClean="0">
                <a:solidFill>
                  <a:srgbClr val="BB2E25"/>
                </a:solidFill>
              </a:rPr>
              <a:t> </a:t>
            </a:r>
            <a:r>
              <a:rPr lang="ru-RU" sz="1600" i="1" dirty="0" smtClean="0">
                <a:solidFill>
                  <a:srgbClr val="BB2E25"/>
                </a:solidFill>
              </a:rPr>
              <a:t>3.3 </a:t>
            </a:r>
            <a:r>
              <a:rPr lang="ru-RU" sz="1600" i="1" dirty="0">
                <a:solidFill>
                  <a:srgbClr val="BB2E25"/>
                </a:solidFill>
              </a:rPr>
              <a:t>Закона № 223-ФЗ при осуществлении конкурентной закупки в электронной форме направление участниками </a:t>
            </a:r>
            <a:r>
              <a:rPr lang="ru-RU" sz="1600" i="1" dirty="0" smtClean="0">
                <a:solidFill>
                  <a:srgbClr val="BB2E25"/>
                </a:solidFill>
              </a:rPr>
              <a:t>запросов </a:t>
            </a:r>
            <a:r>
              <a:rPr lang="ru-RU" sz="1600" i="1" dirty="0">
                <a:solidFill>
                  <a:srgbClr val="BB2E25"/>
                </a:solidFill>
              </a:rPr>
              <a:t>о даче разъяснений положений извещения </a:t>
            </a:r>
            <a:r>
              <a:rPr lang="ru-RU" sz="1600" i="1" dirty="0" smtClean="0">
                <a:solidFill>
                  <a:srgbClr val="BB2E25"/>
                </a:solidFill>
              </a:rPr>
              <a:t>и </a:t>
            </a:r>
            <a:r>
              <a:rPr lang="ru-RU" sz="1600" i="1" dirty="0">
                <a:solidFill>
                  <a:srgbClr val="BB2E25"/>
                </a:solidFill>
              </a:rPr>
              <a:t>(или) документации о </a:t>
            </a:r>
            <a:r>
              <a:rPr lang="ru-RU" sz="1600" i="1" dirty="0" smtClean="0">
                <a:solidFill>
                  <a:srgbClr val="BB2E25"/>
                </a:solidFill>
              </a:rPr>
              <a:t>закупке</a:t>
            </a:r>
            <a:r>
              <a:rPr lang="ru-RU" sz="1600" i="1" dirty="0">
                <a:solidFill>
                  <a:srgbClr val="BB2E25"/>
                </a:solidFill>
              </a:rPr>
              <a:t>, размещение в </a:t>
            </a:r>
            <a:r>
              <a:rPr lang="ru-RU" sz="1600" i="1" dirty="0" smtClean="0">
                <a:solidFill>
                  <a:srgbClr val="BB2E25"/>
                </a:solidFill>
              </a:rPr>
              <a:t>ЕИС таких </a:t>
            </a:r>
            <a:r>
              <a:rPr lang="ru-RU" sz="1600" i="1" dirty="0">
                <a:solidFill>
                  <a:srgbClr val="BB2E25"/>
                </a:solidFill>
              </a:rPr>
              <a:t>разъяснений, подача заявок на участие </a:t>
            </a:r>
            <a:r>
              <a:rPr lang="ru-RU" sz="1600" i="1" dirty="0" smtClean="0">
                <a:solidFill>
                  <a:srgbClr val="BB2E25"/>
                </a:solidFill>
              </a:rPr>
              <a:t>обеспечиваются </a:t>
            </a:r>
            <a:r>
              <a:rPr lang="ru-RU" sz="1600" i="1" dirty="0">
                <a:solidFill>
                  <a:srgbClr val="BB2E25"/>
                </a:solidFill>
              </a:rPr>
              <a:t>оператором электронной площадки на электронной </a:t>
            </a:r>
            <a:r>
              <a:rPr lang="ru-RU" sz="1600" i="1" dirty="0" smtClean="0">
                <a:solidFill>
                  <a:srgbClr val="BB2E25"/>
                </a:solidFill>
              </a:rPr>
              <a:t>площадке.</a:t>
            </a:r>
            <a:endParaRPr lang="ru-RU" sz="1600" i="1" dirty="0">
              <a:solidFill>
                <a:srgbClr val="BB2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5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СОСТАВ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ЗАЯВКИ НА УЧАСТИЕ В ЗАКУПКЕ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807" y="1218092"/>
            <a:ext cx="67037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Конкурс, аукцион, запрос предложений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7198242" y="1759404"/>
            <a:ext cx="5324389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SzPct val="100000"/>
            </a:pPr>
            <a:r>
              <a:rPr lang="ru-RU" b="1" dirty="0">
                <a:solidFill>
                  <a:srgbClr val="044180"/>
                </a:solidFill>
              </a:rPr>
              <a:t>Состоит из одной части </a:t>
            </a:r>
            <a:r>
              <a:rPr lang="ru-RU" dirty="0">
                <a:solidFill>
                  <a:srgbClr val="044180"/>
                </a:solidFill>
              </a:rPr>
              <a:t>и ценового предложения, </a:t>
            </a:r>
            <a:r>
              <a:rPr lang="ru-RU" b="1" dirty="0">
                <a:solidFill>
                  <a:srgbClr val="044180"/>
                </a:solidFill>
              </a:rPr>
              <a:t>должна содержать</a:t>
            </a:r>
            <a:r>
              <a:rPr lang="ru-RU" dirty="0">
                <a:solidFill>
                  <a:srgbClr val="044180"/>
                </a:solidFill>
              </a:rPr>
              <a:t>:</a:t>
            </a:r>
          </a:p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44180"/>
                </a:solidFill>
              </a:rPr>
              <a:t>Предложение участника о цене договора</a:t>
            </a:r>
          </a:p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44180"/>
                </a:solidFill>
              </a:rPr>
              <a:t>Согласие на выполнение работ или оказание услуг, указанных в извещении на условиях предусмотренных проектом договора</a:t>
            </a:r>
          </a:p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44180"/>
                </a:solidFill>
              </a:rPr>
              <a:t>согласие на поставку товара, указанного в извещении и в отношении которого в таком извещении в соответствии с требованиями п. 3 ч. 6.1 ст. 3 Закона № 223-ФЗ содержится указание на товарный знак, на условиях, предусмотренных проектом договора и не подлежащих изменению по результатам проведения закупки</a:t>
            </a:r>
          </a:p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44180"/>
                </a:solidFill>
              </a:rPr>
              <a:t>согласие на поставку товара, конкретные показатели которого соответствуют значениям эквивалентности, установленным в извещении (если участник предлагает поставку эквивалентного товара на условиях, предусмотренных проектом договора)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8242" y="1218092"/>
            <a:ext cx="527220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400" dirty="0"/>
              <a:t>Запрос котировок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89807" y="1942071"/>
            <a:ext cx="27936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sz="2000" b="1" dirty="0" smtClean="0">
                <a:solidFill>
                  <a:srgbClr val="C00000"/>
                </a:solidFill>
              </a:rPr>
              <a:t>1 часть </a:t>
            </a:r>
            <a:r>
              <a:rPr lang="ru-RU" sz="1600" dirty="0" smtClean="0">
                <a:solidFill>
                  <a:srgbClr val="044180"/>
                </a:solidFill>
              </a:rPr>
              <a:t>должна содержать: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44180"/>
                </a:solidFill>
              </a:rPr>
              <a:t>Описание предполагаемого товара (работы, услуг) </a:t>
            </a:r>
            <a:r>
              <a:rPr lang="ru-RU" sz="1600" dirty="0" smtClean="0">
                <a:solidFill>
                  <a:srgbClr val="044180"/>
                </a:solidFill>
              </a:rPr>
              <a:t>согласно документации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44180"/>
                </a:solidFill>
              </a:rPr>
              <a:t>Не должна содержать сведения об участнике закупки</a:t>
            </a:r>
            <a:r>
              <a:rPr lang="ru-RU" sz="1600" dirty="0" smtClean="0">
                <a:solidFill>
                  <a:srgbClr val="044180"/>
                </a:solidFill>
              </a:rPr>
              <a:t> и его соответствии единым квалификационным требованиям,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BB2E25"/>
                </a:solidFill>
              </a:rPr>
              <a:t>Заявку отклонят, если в первую ее часть будут включены сведения об участнике и (или) о его ценовом </a:t>
            </a:r>
            <a:r>
              <a:rPr lang="ru-RU" sz="1600" dirty="0" smtClean="0">
                <a:solidFill>
                  <a:srgbClr val="BB2E25"/>
                </a:solidFill>
              </a:rPr>
              <a:t>предложении</a:t>
            </a:r>
            <a:endParaRPr lang="en-US" sz="1600" dirty="0" smtClean="0">
              <a:solidFill>
                <a:srgbClr val="04418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3211033" y="1942070"/>
            <a:ext cx="378247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sz="2000" b="1" dirty="0" smtClean="0">
                <a:solidFill>
                  <a:srgbClr val="C00000"/>
                </a:solidFill>
              </a:rPr>
              <a:t>2 часть </a:t>
            </a:r>
            <a:r>
              <a:rPr lang="ru-RU" sz="1600" dirty="0" smtClean="0">
                <a:solidFill>
                  <a:srgbClr val="044180"/>
                </a:solidFill>
              </a:rPr>
              <a:t>должна содержать: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44180"/>
                </a:solidFill>
              </a:rPr>
              <a:t>Сведения об участнике закупки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44180"/>
                </a:solidFill>
              </a:rPr>
              <a:t>Сведения о соответствии участника закупки квалификационным требованиям (если они предусмотрены документацией)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44180"/>
                </a:solidFill>
              </a:rPr>
              <a:t>Сведения об окончательном предложении участника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44180"/>
                </a:solidFill>
              </a:rPr>
              <a:t>Сведения о функциональных характеристиках товара, качестве работы, услуг и иных условиях исполнения договора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BB2E25"/>
                </a:solidFill>
              </a:rPr>
              <a:t>Заявку отклонят, если во вторую ее часть будут включены сведения о ценовом предложении участника</a:t>
            </a:r>
            <a:r>
              <a:rPr lang="ru-RU" sz="1600" dirty="0" smtClean="0">
                <a:solidFill>
                  <a:srgbClr val="BB2E25"/>
                </a:solidFill>
              </a:rPr>
              <a:t>.</a:t>
            </a:r>
            <a:endParaRPr lang="en-US" sz="1600" dirty="0">
              <a:solidFill>
                <a:srgbClr val="BB2E25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602952" y="6215564"/>
            <a:ext cx="6390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sz="1600" b="1" dirty="0">
                <a:solidFill>
                  <a:srgbClr val="044180"/>
                </a:solidFill>
              </a:rPr>
              <a:t>Если проводится квалификационной отбор</a:t>
            </a:r>
            <a:r>
              <a:rPr lang="ru-RU" sz="1600" dirty="0">
                <a:solidFill>
                  <a:srgbClr val="044180"/>
                </a:solidFill>
              </a:rPr>
              <a:t>, то </a:t>
            </a:r>
            <a:r>
              <a:rPr lang="ru-RU" sz="1600" b="1" dirty="0">
                <a:solidFill>
                  <a:srgbClr val="044180"/>
                </a:solidFill>
              </a:rPr>
              <a:t>в заявку надо включить информацию и документы, предусмотренные документацией</a:t>
            </a:r>
            <a:r>
              <a:rPr lang="ru-RU" sz="1600" dirty="0">
                <a:solidFill>
                  <a:srgbClr val="044180"/>
                </a:solidFill>
              </a:rPr>
              <a:t>, о соответствии участника единым квалификационным требованиям. </a:t>
            </a:r>
            <a:r>
              <a:rPr lang="ru-RU" sz="1600" dirty="0">
                <a:solidFill>
                  <a:srgbClr val="BB2E25"/>
                </a:solidFill>
              </a:rPr>
              <a:t>Отсутствие таких документов является основанием для отклонения заявки.</a:t>
            </a:r>
            <a:endParaRPr lang="en-US" sz="1600" dirty="0" smtClean="0">
              <a:solidFill>
                <a:srgbClr val="BB2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>
            <a:spLocks noChangeAspect="1"/>
          </p:cNvSpPr>
          <p:nvPr/>
        </p:nvSpPr>
        <p:spPr>
          <a:xfrm>
            <a:off x="7087" y="1140545"/>
            <a:ext cx="12599987" cy="6752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274337"/>
            <a:ext cx="96597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ШАГ 6. ОБЕСПЕЧЕНИЕ ЗАЯВКИ НА УЧАСТИЕ В ЗАКУПКЕ </a:t>
            </a:r>
          </a:p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ОБЕСПЕЧЕНИЕ ИСПОЛНЕНИЯ ДОГОВОРА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53325" y="1714641"/>
            <a:ext cx="5747626" cy="6024435"/>
            <a:chOff x="933809" y="1801128"/>
            <a:chExt cx="5747626" cy="6024435"/>
          </a:xfrm>
        </p:grpSpPr>
        <p:sp>
          <p:nvSpPr>
            <p:cNvPr id="5" name="Штриховая стрелка вправо 4"/>
            <p:cNvSpPr/>
            <p:nvPr/>
          </p:nvSpPr>
          <p:spPr>
            <a:xfrm rot="5400000">
              <a:off x="3663758" y="2355974"/>
              <a:ext cx="397314" cy="627321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триховая стрелка вправо 19"/>
            <p:cNvSpPr/>
            <p:nvPr/>
          </p:nvSpPr>
          <p:spPr>
            <a:xfrm rot="5400000">
              <a:off x="3666294" y="4499923"/>
              <a:ext cx="397314" cy="627321"/>
            </a:xfrm>
            <a:prstGeom prst="stripedRightArrow">
              <a:avLst/>
            </a:prstGeom>
            <a:solidFill>
              <a:srgbClr val="5E8D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2146301" y="5057335"/>
              <a:ext cx="3446420" cy="8489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БАНК</a:t>
              </a:r>
              <a:endParaRPr lang="ru-RU" sz="2000" b="1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614F6B09-3F7F-4634-BCCB-D23F57E14678}"/>
                </a:ext>
              </a:extLst>
            </p:cNvPr>
            <p:cNvSpPr/>
            <p:nvPr/>
          </p:nvSpPr>
          <p:spPr>
            <a:xfrm>
              <a:off x="2141740" y="3647443"/>
              <a:ext cx="34464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ru-RU" sz="1200" i="1" dirty="0">
                  <a:solidFill>
                    <a:srgbClr val="BB2E25"/>
                  </a:solidFill>
                </a:rPr>
                <a:t>В течение 1 часа с момента окончания срока подачи заявок </a:t>
              </a:r>
              <a:r>
                <a:rPr lang="ru-RU" sz="1200" i="1" dirty="0" smtClean="0">
                  <a:solidFill>
                    <a:srgbClr val="BB2E25"/>
                  </a:solidFill>
                </a:rPr>
                <a:t>ЭТП </a:t>
              </a:r>
              <a:r>
                <a:rPr lang="ru-RU" sz="1200" i="1" dirty="0">
                  <a:solidFill>
                    <a:srgbClr val="BB2E25"/>
                  </a:solidFill>
                </a:rPr>
                <a:t>направляет в </a:t>
              </a:r>
              <a:r>
                <a:rPr lang="ru-RU" sz="1200" i="1" dirty="0" smtClean="0">
                  <a:solidFill>
                    <a:srgbClr val="BB2E25"/>
                  </a:solidFill>
                </a:rPr>
                <a:t>Банк </a:t>
              </a:r>
              <a:r>
                <a:rPr lang="ru-RU" sz="1200" i="1" dirty="0">
                  <a:solidFill>
                    <a:srgbClr val="BB2E25"/>
                  </a:solidFill>
                </a:rPr>
                <a:t>информацию об участнике закупки и размере денежных средств, необходимом для обеспечения заявки</a:t>
              </a:r>
              <a:endParaRPr lang="en-US" sz="1200" i="1" dirty="0" smtClean="0">
                <a:solidFill>
                  <a:srgbClr val="044180"/>
                </a:solidFill>
              </a:endParaRPr>
            </a:p>
          </p:txBody>
        </p:sp>
        <p:sp>
          <p:nvSpPr>
            <p:cNvPr id="25" name="Штриховая стрелка вправо 24"/>
            <p:cNvSpPr/>
            <p:nvPr/>
          </p:nvSpPr>
          <p:spPr>
            <a:xfrm rot="5400000">
              <a:off x="2596967" y="5855890"/>
              <a:ext cx="397314" cy="627321"/>
            </a:xfrm>
            <a:prstGeom prst="stripedRightArrow">
              <a:avLst/>
            </a:prstGeom>
            <a:solidFill>
              <a:srgbClr val="5E8D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триховая стрелка вправо 25"/>
            <p:cNvSpPr/>
            <p:nvPr/>
          </p:nvSpPr>
          <p:spPr>
            <a:xfrm rot="5400000">
              <a:off x="4801451" y="5825900"/>
              <a:ext cx="397314" cy="627321"/>
            </a:xfrm>
            <a:prstGeom prst="stripedRightArrow">
              <a:avLst/>
            </a:prstGeom>
            <a:solidFill>
              <a:srgbClr val="5E8D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Выгнутая влево стрелка 10"/>
            <p:cNvSpPr/>
            <p:nvPr/>
          </p:nvSpPr>
          <p:spPr>
            <a:xfrm rot="10800000" flipH="1">
              <a:off x="933809" y="2639649"/>
              <a:ext cx="1155781" cy="4630884"/>
            </a:xfrm>
            <a:prstGeom prst="curved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Блок-схема: типовой процесс 7"/>
            <p:cNvSpPr/>
            <p:nvPr/>
          </p:nvSpPr>
          <p:spPr>
            <a:xfrm>
              <a:off x="1721736" y="6524130"/>
              <a:ext cx="2147776" cy="1301433"/>
            </a:xfrm>
            <a:prstGeom prst="flowChartPredefined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Блокирование</a:t>
              </a:r>
              <a:r>
                <a:rPr lang="ru-RU" sz="1400" dirty="0" smtClean="0">
                  <a:solidFill>
                    <a:srgbClr val="002060"/>
                  </a:solidFill>
                </a:rPr>
                <a:t> денежных </a:t>
              </a:r>
              <a:r>
                <a:rPr lang="ru-RU" sz="1400" dirty="0">
                  <a:solidFill>
                    <a:srgbClr val="002060"/>
                  </a:solidFill>
                </a:rPr>
                <a:t>средств в размере обеспечения указанной </a:t>
              </a:r>
              <a:r>
                <a:rPr lang="ru-RU" sz="1400" dirty="0" smtClean="0">
                  <a:solidFill>
                    <a:srgbClr val="002060"/>
                  </a:solidFill>
                </a:rPr>
                <a:t>заявки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28" name="Выгнутая влево стрелка 27"/>
            <p:cNvSpPr/>
            <p:nvPr/>
          </p:nvSpPr>
          <p:spPr>
            <a:xfrm rot="10800000">
              <a:off x="5646715" y="2639649"/>
              <a:ext cx="1034720" cy="4630884"/>
            </a:xfrm>
            <a:prstGeom prst="curv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Блок-схема: типовой процесс 26"/>
            <p:cNvSpPr/>
            <p:nvPr/>
          </p:nvSpPr>
          <p:spPr>
            <a:xfrm>
              <a:off x="3926220" y="6524130"/>
              <a:ext cx="2147776" cy="1301433"/>
            </a:xfrm>
            <a:prstGeom prst="flowChartPredefinedProcess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Не возможность </a:t>
              </a:r>
              <a:r>
                <a:rPr lang="ru-RU" sz="1400" dirty="0" smtClean="0">
                  <a:solidFill>
                    <a:srgbClr val="002060"/>
                  </a:solidFill>
                </a:rPr>
                <a:t>блокирования денежных </a:t>
              </a:r>
              <a:r>
                <a:rPr lang="ru-RU" sz="1400" dirty="0">
                  <a:solidFill>
                    <a:srgbClr val="002060"/>
                  </a:solidFill>
                </a:rPr>
                <a:t>средств в размере обеспечения указанной </a:t>
              </a:r>
              <a:r>
                <a:rPr lang="ru-RU" sz="1400" dirty="0" smtClean="0">
                  <a:solidFill>
                    <a:srgbClr val="002060"/>
                  </a:solidFill>
                </a:rPr>
                <a:t>заявки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614F6B09-3F7F-4634-BCCB-D23F57E14678}"/>
                </a:ext>
              </a:extLst>
            </p:cNvPr>
            <p:cNvSpPr/>
            <p:nvPr/>
          </p:nvSpPr>
          <p:spPr>
            <a:xfrm rot="16200000">
              <a:off x="444744" y="4734146"/>
              <a:ext cx="14885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ru-RU" sz="1200" i="1" dirty="0" smtClean="0">
                  <a:solidFill>
                    <a:srgbClr val="BB2E25"/>
                  </a:solidFill>
                </a:rPr>
                <a:t>информирование</a:t>
              </a:r>
              <a:endParaRPr lang="en-US" sz="1200" i="1" dirty="0" smtClean="0">
                <a:solidFill>
                  <a:srgbClr val="044180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614F6B09-3F7F-4634-BCCB-D23F57E14678}"/>
                </a:ext>
              </a:extLst>
            </p:cNvPr>
            <p:cNvSpPr/>
            <p:nvPr/>
          </p:nvSpPr>
          <p:spPr>
            <a:xfrm rot="16200000">
              <a:off x="5657205" y="4675083"/>
              <a:ext cx="14885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ru-RU" sz="1200" i="1" dirty="0" smtClean="0">
                  <a:solidFill>
                    <a:srgbClr val="BB2E25"/>
                  </a:solidFill>
                </a:rPr>
                <a:t>информирование</a:t>
              </a:r>
              <a:endParaRPr lang="en-US" sz="1200" i="1" dirty="0" smtClean="0">
                <a:solidFill>
                  <a:srgbClr val="044180"/>
                </a:solidFill>
              </a:endParaRPr>
            </a:p>
          </p:txBody>
        </p:sp>
        <p:sp>
          <p:nvSpPr>
            <p:cNvPr id="6" name="Блок-схема: магнитный диск 5"/>
            <p:cNvSpPr/>
            <p:nvPr/>
          </p:nvSpPr>
          <p:spPr>
            <a:xfrm>
              <a:off x="2148143" y="2902947"/>
              <a:ext cx="3446423" cy="68522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ЭТП</a:t>
              </a:r>
              <a:endParaRPr lang="ru-RU" b="1" dirty="0"/>
            </a:p>
          </p:txBody>
        </p:sp>
        <p:sp>
          <p:nvSpPr>
            <p:cNvPr id="4" name="Блок-схема: несколько документов 3"/>
            <p:cNvSpPr/>
            <p:nvPr/>
          </p:nvSpPr>
          <p:spPr>
            <a:xfrm>
              <a:off x="2139205" y="1801128"/>
              <a:ext cx="3446424" cy="669849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Заявка на участие в закупке</a:t>
              </a:r>
              <a:endParaRPr lang="ru-RU" dirty="0"/>
            </a:p>
          </p:txBody>
        </p:sp>
      </p:grpSp>
      <p:sp>
        <p:nvSpPr>
          <p:cNvPr id="34" name="Выгнутая влево стрелка 33"/>
          <p:cNvSpPr/>
          <p:nvPr/>
        </p:nvSpPr>
        <p:spPr>
          <a:xfrm rot="10800000">
            <a:off x="4520395" y="1173007"/>
            <a:ext cx="631310" cy="1211483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1972131" y="1179146"/>
            <a:ext cx="2547210" cy="308345"/>
          </a:xfrm>
          <a:prstGeom prst="snip1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 закупки</a:t>
            </a:r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 rot="16200000">
            <a:off x="4493749" y="1746325"/>
            <a:ext cx="1488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1200" i="1" dirty="0" smtClean="0">
                <a:solidFill>
                  <a:srgbClr val="BB2E25"/>
                </a:solidFill>
              </a:rPr>
              <a:t>возврат заявки</a:t>
            </a:r>
            <a:endParaRPr lang="en-US" sz="1200" i="1" dirty="0" smtClean="0">
              <a:solidFill>
                <a:srgbClr val="044180"/>
              </a:solidFill>
            </a:endParaRPr>
          </a:p>
        </p:txBody>
      </p:sp>
      <p:pic>
        <p:nvPicPr>
          <p:cNvPr id="39" name="Picture 2" descr="https://sun9-64.userapi.com/c638028/v638028352/2f5f3/QMj2wYmt5z0.jpg?ava=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595259"/>
            <a:ext cx="319452" cy="2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sun9-64.userapi.com/c638028/v638028352/2f5f3/QMj2wYmt5z0.jpg?ava=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14" y="5944575"/>
            <a:ext cx="319452" cy="2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sun9-64.userapi.com/c638028/v638028352/2f5f3/QMj2wYmt5z0.jpg?ava=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98" y="5911705"/>
            <a:ext cx="319452" cy="2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534651" y="2336714"/>
            <a:ext cx="58369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>
              <a:buSzPct val="100000"/>
            </a:pPr>
            <a:r>
              <a:rPr lang="ru-RU" sz="1600" dirty="0"/>
              <a:t>Размер обеспечения, условия банковской гарантии </a:t>
            </a:r>
            <a:r>
              <a:rPr lang="ru-RU" sz="1600" dirty="0" smtClean="0"/>
              <a:t>указываются в </a:t>
            </a:r>
            <a:r>
              <a:rPr lang="ru-RU" sz="1600" dirty="0"/>
              <a:t>извещении о закупке, документации о закупке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7" name="Блок-схема: внутренняя память 36"/>
          <p:cNvSpPr/>
          <p:nvPr/>
        </p:nvSpPr>
        <p:spPr>
          <a:xfrm>
            <a:off x="6522662" y="1173005"/>
            <a:ext cx="5835827" cy="96182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Участник закупки вправе распоряжаться денежными средствами, которые находятся на специальном банковском счете и в отношении которых не осуществлено блокирование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>
            <a:spLocks noChangeAspect="1"/>
          </p:cNvSpPr>
          <p:nvPr/>
        </p:nvSpPr>
        <p:spPr>
          <a:xfrm>
            <a:off x="6539440" y="3446078"/>
            <a:ext cx="2913664" cy="359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F416F"/>
            </a:solidFill>
          </a:ln>
        </p:spPr>
        <p:txBody>
          <a:bodyPr wrap="square">
            <a:noAutofit/>
          </a:bodyPr>
          <a:lstStyle/>
          <a:p>
            <a:pPr algn="ctr">
              <a:buSzPct val="100000"/>
            </a:pPr>
            <a:r>
              <a:rPr lang="ru-RU" sz="1400" b="1" dirty="0" smtClean="0">
                <a:solidFill>
                  <a:srgbClr val="BB2E25"/>
                </a:solidFill>
              </a:rPr>
              <a:t>до</a:t>
            </a:r>
            <a:r>
              <a:rPr lang="ru-RU" sz="1050" b="1" dirty="0" smtClean="0">
                <a:solidFill>
                  <a:srgbClr val="BB2E25"/>
                </a:solidFill>
              </a:rPr>
              <a:t> </a:t>
            </a:r>
            <a:r>
              <a:rPr lang="ru-RU" b="1" dirty="0">
                <a:solidFill>
                  <a:srgbClr val="BB2E25"/>
                </a:solidFill>
              </a:rPr>
              <a:t>5</a:t>
            </a:r>
            <a:r>
              <a:rPr lang="ru-RU" sz="1050" b="1" dirty="0">
                <a:solidFill>
                  <a:srgbClr val="BB2E25"/>
                </a:solidFill>
              </a:rPr>
              <a:t> млн </a:t>
            </a:r>
            <a:r>
              <a:rPr lang="ru-RU" sz="1050" b="1" dirty="0" smtClean="0">
                <a:solidFill>
                  <a:srgbClr val="BB2E25"/>
                </a:solidFill>
              </a:rPr>
              <a:t>рублей – </a:t>
            </a:r>
            <a:r>
              <a:rPr lang="ru-RU" sz="1200" b="1" u="sng" dirty="0" smtClean="0">
                <a:solidFill>
                  <a:srgbClr val="BB2E25"/>
                </a:solidFill>
              </a:rPr>
              <a:t>НЕ</a:t>
            </a:r>
            <a:r>
              <a:rPr lang="ru-RU" sz="1600" b="1" u="sng" dirty="0" smtClean="0">
                <a:solidFill>
                  <a:srgbClr val="BB2E25"/>
                </a:solidFill>
              </a:rPr>
              <a:t> </a:t>
            </a:r>
            <a:r>
              <a:rPr lang="ru-RU" sz="1200" b="1" u="sng" dirty="0" smtClean="0">
                <a:solidFill>
                  <a:srgbClr val="BB2E25"/>
                </a:solidFill>
              </a:rPr>
              <a:t>УСТАНАВЛИВАЕТСЯ</a:t>
            </a:r>
            <a:endParaRPr lang="ru-RU" sz="1050" b="1" u="sng" dirty="0">
              <a:solidFill>
                <a:srgbClr val="BB2E25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6534651" y="3070376"/>
            <a:ext cx="582383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F416F"/>
            </a:solidFill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1400" i="1" dirty="0" smtClean="0">
                <a:solidFill>
                  <a:srgbClr val="BB2E25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ЗАЯВКИ ПРИ НМЦ ДОГОВОРА В СУММЕ:</a:t>
            </a:r>
            <a:endParaRPr lang="ru-RU" sz="1400" b="1" dirty="0">
              <a:solidFill>
                <a:srgbClr val="BB2E25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9558073" y="3436447"/>
            <a:ext cx="28004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F416F"/>
            </a:solidFill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1400" b="1" dirty="0" smtClean="0">
                <a:solidFill>
                  <a:srgbClr val="BB2E25"/>
                </a:solidFill>
              </a:rPr>
              <a:t>более </a:t>
            </a:r>
            <a:r>
              <a:rPr lang="ru-RU" b="1" dirty="0">
                <a:solidFill>
                  <a:srgbClr val="BB2E25"/>
                </a:solidFill>
              </a:rPr>
              <a:t>5</a:t>
            </a:r>
            <a:r>
              <a:rPr lang="ru-RU" sz="1050" b="1" dirty="0">
                <a:solidFill>
                  <a:srgbClr val="BB2E25"/>
                </a:solidFill>
              </a:rPr>
              <a:t> млн </a:t>
            </a:r>
            <a:r>
              <a:rPr lang="ru-RU" sz="1050" b="1" dirty="0" smtClean="0">
                <a:solidFill>
                  <a:srgbClr val="BB2E25"/>
                </a:solidFill>
              </a:rPr>
              <a:t>рублей – </a:t>
            </a:r>
            <a:r>
              <a:rPr lang="ru-RU" sz="1050" b="1" u="sng" dirty="0" smtClean="0">
                <a:solidFill>
                  <a:srgbClr val="BB2E25"/>
                </a:solidFill>
              </a:rPr>
              <a:t>НЕ БОЛЕЕ </a:t>
            </a:r>
            <a:r>
              <a:rPr lang="ru-RU" sz="1200" b="1" u="sng" dirty="0" smtClean="0">
                <a:solidFill>
                  <a:srgbClr val="BB2E25"/>
                </a:solidFill>
              </a:rPr>
              <a:t>2% НМЦ</a:t>
            </a:r>
            <a:endParaRPr lang="ru-RU" sz="1050" b="1" u="sng" dirty="0">
              <a:solidFill>
                <a:srgbClr val="BB2E2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47720" y="3897153"/>
            <a:ext cx="582383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ВОЗВРАТ ДЕНЕЖНЫХ СРЕДСТВ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6534651" y="4172437"/>
            <a:ext cx="3091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b="1" dirty="0" smtClean="0">
                <a:solidFill>
                  <a:srgbClr val="00B050"/>
                </a:solidFill>
              </a:rPr>
              <a:t>Возвращаются</a:t>
            </a:r>
            <a:r>
              <a:rPr lang="ru-RU" sz="1400" dirty="0" smtClean="0">
                <a:solidFill>
                  <a:srgbClr val="00B050"/>
                </a:solidFill>
              </a:rPr>
              <a:t>: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44180"/>
                </a:solidFill>
              </a:rPr>
              <a:t>Всем </a:t>
            </a:r>
            <a:r>
              <a:rPr lang="ru-RU" sz="1200" dirty="0">
                <a:solidFill>
                  <a:srgbClr val="044180"/>
                </a:solidFill>
              </a:rPr>
              <a:t>участникам закупки, за исключением участника закупки, заявке которого присвоен первый номер – в течение 7 рабочих дней со дня подписания итогового </a:t>
            </a:r>
            <a:r>
              <a:rPr lang="ru-RU" sz="1200" dirty="0" smtClean="0">
                <a:solidFill>
                  <a:srgbClr val="044180"/>
                </a:solidFill>
              </a:rPr>
              <a:t>протокола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44180"/>
                </a:solidFill>
              </a:rPr>
              <a:t>Участнику </a:t>
            </a:r>
            <a:r>
              <a:rPr lang="ru-RU" sz="1200" dirty="0">
                <a:solidFill>
                  <a:srgbClr val="044180"/>
                </a:solidFill>
              </a:rPr>
              <a:t>закупки, заявке которого присвоен первый номер в течение 7 рабочих дней</a:t>
            </a:r>
            <a:r>
              <a:rPr lang="ru-RU" sz="1200" b="1" dirty="0">
                <a:solidFill>
                  <a:srgbClr val="044180"/>
                </a:solidFill>
              </a:rPr>
              <a:t> </a:t>
            </a:r>
            <a:r>
              <a:rPr lang="ru-RU" sz="1200" dirty="0">
                <a:solidFill>
                  <a:srgbClr val="044180"/>
                </a:solidFill>
              </a:rPr>
              <a:t>со дня заключения договора либо со дня принятия заказчиком решения о том, что договор по результатам закупки не заключается</a:t>
            </a:r>
            <a:endParaRPr lang="ru-RU" sz="1200" dirty="0" smtClean="0">
              <a:solidFill>
                <a:srgbClr val="044180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9763380" y="4172437"/>
            <a:ext cx="25820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b="1" dirty="0" smtClean="0">
                <a:solidFill>
                  <a:srgbClr val="C00000"/>
                </a:solidFill>
              </a:rPr>
              <a:t>Не возвращаются:</a:t>
            </a:r>
            <a:endParaRPr lang="ru-RU" sz="1400" dirty="0" smtClean="0">
              <a:solidFill>
                <a:srgbClr val="044180"/>
              </a:solidFill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44180"/>
                </a:solidFill>
              </a:rPr>
              <a:t>В случае уклонения </a:t>
            </a:r>
            <a:r>
              <a:rPr lang="ru-RU" sz="1200" dirty="0">
                <a:solidFill>
                  <a:srgbClr val="044180"/>
                </a:solidFill>
              </a:rPr>
              <a:t>или отказа участника закупки от заключения </a:t>
            </a:r>
            <a:r>
              <a:rPr lang="ru-RU" sz="1200" dirty="0" smtClean="0">
                <a:solidFill>
                  <a:srgbClr val="044180"/>
                </a:solidFill>
              </a:rPr>
              <a:t>договора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44180"/>
                </a:solidFill>
              </a:rPr>
              <a:t>В случае </a:t>
            </a:r>
            <a:r>
              <a:rPr lang="ru-RU" sz="1200" dirty="0" err="1" smtClean="0">
                <a:solidFill>
                  <a:srgbClr val="044180"/>
                </a:solidFill>
              </a:rPr>
              <a:t>непредоставления</a:t>
            </a:r>
            <a:r>
              <a:rPr lang="ru-RU" sz="1200" dirty="0" smtClean="0">
                <a:solidFill>
                  <a:srgbClr val="044180"/>
                </a:solidFill>
              </a:rPr>
              <a:t> </a:t>
            </a:r>
            <a:r>
              <a:rPr lang="ru-RU" sz="1200" dirty="0">
                <a:solidFill>
                  <a:srgbClr val="044180"/>
                </a:solidFill>
              </a:rPr>
              <a:t>или предоставления с нарушением установленных условий (до заключения договора) обеспечения исполнения договора (если заказчиком установлено требование обеспечения исполнения договора)</a:t>
            </a:r>
            <a:endParaRPr lang="ru-RU" sz="1200" dirty="0" smtClean="0">
              <a:solidFill>
                <a:srgbClr val="04418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47720" y="6692772"/>
            <a:ext cx="582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rgbClr val="BB2E25"/>
                </a:solidFill>
              </a:rPr>
              <a:t>В целях исполнения обязательств участника </a:t>
            </a:r>
            <a:r>
              <a:rPr lang="ru-RU" sz="1200" i="1" dirty="0" smtClean="0">
                <a:solidFill>
                  <a:srgbClr val="BB2E25"/>
                </a:solidFill>
              </a:rPr>
              <a:t>(</a:t>
            </a:r>
            <a:r>
              <a:rPr lang="ru-RU" sz="1200" i="1" dirty="0">
                <a:solidFill>
                  <a:srgbClr val="BB2E25"/>
                </a:solidFill>
              </a:rPr>
              <a:t>обеспечение заявки на </a:t>
            </a:r>
            <a:r>
              <a:rPr lang="ru-RU" sz="1200" i="1" dirty="0" smtClean="0">
                <a:solidFill>
                  <a:srgbClr val="BB2E25"/>
                </a:solidFill>
              </a:rPr>
              <a:t>участие), </a:t>
            </a:r>
            <a:r>
              <a:rPr lang="ru-RU" sz="1200" i="1" dirty="0">
                <a:solidFill>
                  <a:srgbClr val="BB2E25"/>
                </a:solidFill>
              </a:rPr>
              <a:t>обеспечения исполнения </a:t>
            </a:r>
            <a:r>
              <a:rPr lang="ru-RU" sz="1200" i="1" dirty="0" smtClean="0">
                <a:solidFill>
                  <a:srgbClr val="BB2E25"/>
                </a:solidFill>
              </a:rPr>
              <a:t>договора </a:t>
            </a:r>
            <a:r>
              <a:rPr lang="ru-RU" sz="1200" b="1" i="1" dirty="0">
                <a:solidFill>
                  <a:srgbClr val="BB2E25"/>
                </a:solidFill>
              </a:rPr>
              <a:t>субъект МСП, в случае недостаточности собственных средств, вправе обратиться в кредитную организацию за получением гарантийной поддержки. </a:t>
            </a:r>
            <a:r>
              <a:rPr lang="ru-RU" sz="1200" i="1" dirty="0" smtClean="0">
                <a:solidFill>
                  <a:srgbClr val="BB2E25"/>
                </a:solidFill>
              </a:rPr>
              <a:t>При </a:t>
            </a:r>
            <a:r>
              <a:rPr lang="ru-RU" sz="1200" i="1" dirty="0">
                <a:solidFill>
                  <a:srgbClr val="BB2E25"/>
                </a:solidFill>
              </a:rPr>
              <a:t>этом </a:t>
            </a:r>
            <a:r>
              <a:rPr lang="ru-RU" sz="1200" b="1" i="1" dirty="0">
                <a:solidFill>
                  <a:srgbClr val="BB2E25"/>
                </a:solidFill>
              </a:rPr>
              <a:t>такое обеспечение может </a:t>
            </a:r>
            <a:r>
              <a:rPr lang="ru-RU" sz="1200" b="1" i="1" dirty="0" smtClean="0">
                <a:solidFill>
                  <a:srgbClr val="BB2E25"/>
                </a:solidFill>
              </a:rPr>
              <a:t>предоставляться как внесением </a:t>
            </a:r>
            <a:r>
              <a:rPr lang="ru-RU" sz="1200" b="1" i="1" dirty="0">
                <a:solidFill>
                  <a:srgbClr val="BB2E25"/>
                </a:solidFill>
              </a:rPr>
              <a:t>денежных </a:t>
            </a:r>
            <a:r>
              <a:rPr lang="ru-RU" sz="1200" b="1" i="1" dirty="0" smtClean="0">
                <a:solidFill>
                  <a:srgbClr val="BB2E25"/>
                </a:solidFill>
              </a:rPr>
              <a:t>средств, так и </a:t>
            </a:r>
            <a:r>
              <a:rPr lang="ru-RU" sz="1200" b="1" i="1" dirty="0">
                <a:solidFill>
                  <a:srgbClr val="BB2E25"/>
                </a:solidFill>
              </a:rPr>
              <a:t>банковской </a:t>
            </a:r>
            <a:r>
              <a:rPr lang="ru-RU" sz="1200" b="1" i="1" dirty="0" smtClean="0">
                <a:solidFill>
                  <a:srgbClr val="BB2E25"/>
                </a:solidFill>
              </a:rPr>
              <a:t>гарантией.</a:t>
            </a:r>
            <a:endParaRPr lang="ru-RU" sz="1200" b="1" i="1" dirty="0">
              <a:solidFill>
                <a:srgbClr val="BB2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8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1035425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СПЕЦИАЛЬНЫЙ КРЕДИТНЫЙ ПРОДУКТ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194102" y="1737768"/>
            <a:ext cx="12211781" cy="19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 smtClean="0">
                <a:solidFill>
                  <a:srgbClr val="044180"/>
                </a:solidFill>
              </a:rPr>
              <a:t>	АО «МСП Банк разработан специальный продукт</a:t>
            </a:r>
            <a:r>
              <a:rPr lang="ru-RU" sz="2800" dirty="0" smtClean="0">
                <a:solidFill>
                  <a:srgbClr val="044180"/>
                </a:solidFill>
              </a:rPr>
              <a:t> для участников закупок, </a:t>
            </a:r>
            <a:r>
              <a:rPr lang="ru-RU" sz="2800" b="1" dirty="0" smtClean="0">
                <a:solidFill>
                  <a:srgbClr val="044180"/>
                </a:solidFill>
              </a:rPr>
              <a:t>которым предусмотрено предоставление на льготных условиях банковских гарантий</a:t>
            </a:r>
            <a:r>
              <a:rPr lang="ru-RU" sz="2800" dirty="0" smtClean="0">
                <a:solidFill>
                  <a:srgbClr val="044180"/>
                </a:solidFill>
              </a:rPr>
              <a:t> в целях обеспечения заявок на участие в закупке, обеспечения исполнения договоров, а также возврата авансового платежа.</a:t>
            </a:r>
            <a:endParaRPr lang="ru-RU" sz="2800" b="1" dirty="0">
              <a:solidFill>
                <a:srgbClr val="0441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099" y="6188520"/>
            <a:ext cx="12211782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i="1" dirty="0">
                <a:solidFill>
                  <a:srgbClr val="044180"/>
                </a:solidFill>
              </a:rPr>
              <a:t>С условиями и порядком предоставления указанных </a:t>
            </a:r>
            <a:r>
              <a:rPr lang="ru-RU" sz="2400" i="1" dirty="0" smtClean="0">
                <a:solidFill>
                  <a:srgbClr val="044180"/>
                </a:solidFill>
              </a:rPr>
              <a:t>гарантий АО «МСП Банк» можно ознакомиться на сайте АО «МСП Банк» по адресу https://www.mspbank.ru в разделе «Гарантии».</a:t>
            </a:r>
            <a:endParaRPr lang="ru-RU" sz="2400" i="1" dirty="0">
              <a:solidFill>
                <a:srgbClr val="04418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>
            <a:spLocks noChangeAspect="1"/>
          </p:cNvSpPr>
          <p:nvPr/>
        </p:nvSpPr>
        <p:spPr>
          <a:xfrm>
            <a:off x="194099" y="4516920"/>
            <a:ext cx="6616100" cy="8844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F416F"/>
            </a:solidFill>
          </a:ln>
        </p:spPr>
        <p:txBody>
          <a:bodyPr wrap="square" anchor="ctr">
            <a:noAutofit/>
          </a:bodyPr>
          <a:lstStyle/>
          <a:p>
            <a:pPr algn="ctr">
              <a:buSzPct val="100000"/>
            </a:pPr>
            <a:r>
              <a:rPr lang="ru-RU" sz="2000" b="1" dirty="0" smtClean="0">
                <a:solidFill>
                  <a:srgbClr val="0F416F"/>
                </a:solidFill>
              </a:rPr>
              <a:t>до</a:t>
            </a:r>
            <a:r>
              <a:rPr lang="ru-RU" sz="1600" b="1" dirty="0" smtClean="0">
                <a:solidFill>
                  <a:srgbClr val="0F416F"/>
                </a:solidFill>
              </a:rPr>
              <a:t> </a:t>
            </a:r>
            <a:r>
              <a:rPr lang="ru-RU" sz="3200" b="1" dirty="0">
                <a:solidFill>
                  <a:srgbClr val="0F416F"/>
                </a:solidFill>
              </a:rPr>
              <a:t>5</a:t>
            </a:r>
            <a:r>
              <a:rPr lang="ru-RU" sz="1600" b="1" dirty="0">
                <a:solidFill>
                  <a:srgbClr val="0F416F"/>
                </a:solidFill>
              </a:rPr>
              <a:t> </a:t>
            </a:r>
            <a:r>
              <a:rPr lang="ru-RU" sz="2000" b="1" dirty="0">
                <a:solidFill>
                  <a:srgbClr val="0F416F"/>
                </a:solidFill>
              </a:rPr>
              <a:t>млн </a:t>
            </a:r>
            <a:r>
              <a:rPr lang="ru-RU" sz="2000" b="1" dirty="0" smtClean="0">
                <a:solidFill>
                  <a:srgbClr val="0F416F"/>
                </a:solidFill>
              </a:rPr>
              <a:t>рублей </a:t>
            </a:r>
            <a:r>
              <a:rPr lang="ru-RU" sz="1600" b="1" dirty="0" smtClean="0">
                <a:solidFill>
                  <a:srgbClr val="BB2E25"/>
                </a:solidFill>
              </a:rPr>
              <a:t>– </a:t>
            </a:r>
            <a:r>
              <a:rPr lang="ru-RU" sz="2000" b="1" u="sng" dirty="0" smtClean="0">
                <a:solidFill>
                  <a:srgbClr val="BB2E25"/>
                </a:solidFill>
              </a:rPr>
              <a:t>4% годовых, но не менее 999 руб.</a:t>
            </a:r>
          </a:p>
          <a:p>
            <a:pPr algn="ctr">
              <a:buSzPct val="100000"/>
            </a:pPr>
            <a:r>
              <a:rPr lang="ru-RU" sz="2000" b="1" dirty="0" smtClean="0">
                <a:solidFill>
                  <a:srgbClr val="BB2E25"/>
                </a:solidFill>
              </a:rPr>
              <a:t>         </a:t>
            </a:r>
            <a:r>
              <a:rPr lang="ru-RU" sz="1400" b="1" dirty="0" smtClean="0">
                <a:solidFill>
                  <a:srgbClr val="0F416F"/>
                </a:solidFill>
              </a:rPr>
              <a:t>для самозанятых  </a:t>
            </a:r>
            <a:r>
              <a:rPr lang="ru-RU" sz="1400" b="1" dirty="0" smtClean="0">
                <a:solidFill>
                  <a:srgbClr val="BB2E25"/>
                </a:solidFill>
              </a:rPr>
              <a:t>–</a:t>
            </a:r>
            <a:r>
              <a:rPr lang="ru-RU" sz="1400" b="1" dirty="0" smtClean="0">
                <a:solidFill>
                  <a:srgbClr val="0F416F"/>
                </a:solidFill>
              </a:rPr>
              <a:t>  </a:t>
            </a:r>
            <a:r>
              <a:rPr lang="ru-RU" sz="2000" b="1" u="sng" dirty="0" smtClean="0">
                <a:solidFill>
                  <a:srgbClr val="BB2E25"/>
                </a:solidFill>
              </a:rPr>
              <a:t>2% </a:t>
            </a:r>
            <a:r>
              <a:rPr lang="ru-RU" sz="2000" b="1" u="sng" dirty="0">
                <a:solidFill>
                  <a:srgbClr val="BB2E25"/>
                </a:solidFill>
              </a:rPr>
              <a:t>годовых, но не менее 999 руб.</a:t>
            </a:r>
          </a:p>
          <a:p>
            <a:pPr algn="ctr">
              <a:buSzPct val="100000"/>
            </a:pPr>
            <a:endParaRPr lang="ru-RU" sz="1600" b="1" u="sng" dirty="0">
              <a:solidFill>
                <a:srgbClr val="BB2E25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194101" y="3800532"/>
            <a:ext cx="1221178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F416F"/>
            </a:solidFill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2800" i="1" dirty="0" smtClean="0">
                <a:solidFill>
                  <a:srgbClr val="BB2E25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ПРОЦЕНТНАЯ СТАВКА</a:t>
            </a:r>
            <a:endParaRPr lang="ru-RU" sz="2800" b="1" dirty="0">
              <a:solidFill>
                <a:srgbClr val="BB2E25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>
            <a:spLocks noChangeAspect="1"/>
          </p:cNvSpPr>
          <p:nvPr/>
        </p:nvSpPr>
        <p:spPr>
          <a:xfrm>
            <a:off x="7004304" y="4516921"/>
            <a:ext cx="5401578" cy="8844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F416F"/>
            </a:solidFill>
          </a:ln>
        </p:spPr>
        <p:txBody>
          <a:bodyPr wrap="square" anchor="ctr">
            <a:noAutofit/>
          </a:bodyPr>
          <a:lstStyle/>
          <a:p>
            <a:pPr algn="ctr">
              <a:buSzPct val="100000"/>
            </a:pPr>
            <a:r>
              <a:rPr lang="ru-RU" sz="2000" b="1" dirty="0" smtClean="0">
                <a:solidFill>
                  <a:srgbClr val="0F416F"/>
                </a:solidFill>
              </a:rPr>
              <a:t>от</a:t>
            </a:r>
            <a:r>
              <a:rPr lang="ru-RU" sz="1600" b="1" dirty="0" smtClean="0">
                <a:solidFill>
                  <a:srgbClr val="0F416F"/>
                </a:solidFill>
              </a:rPr>
              <a:t> </a:t>
            </a:r>
            <a:r>
              <a:rPr lang="ru-RU" sz="3200" b="1" dirty="0">
                <a:solidFill>
                  <a:srgbClr val="0F416F"/>
                </a:solidFill>
              </a:rPr>
              <a:t>5</a:t>
            </a:r>
            <a:r>
              <a:rPr lang="ru-RU" sz="1600" b="1" dirty="0">
                <a:solidFill>
                  <a:srgbClr val="0F416F"/>
                </a:solidFill>
              </a:rPr>
              <a:t> </a:t>
            </a:r>
            <a:r>
              <a:rPr lang="ru-RU" sz="2000" b="1" dirty="0">
                <a:solidFill>
                  <a:srgbClr val="0F416F"/>
                </a:solidFill>
              </a:rPr>
              <a:t>млн </a:t>
            </a:r>
            <a:r>
              <a:rPr lang="ru-RU" sz="2000" b="1" dirty="0" smtClean="0">
                <a:solidFill>
                  <a:srgbClr val="0F416F"/>
                </a:solidFill>
              </a:rPr>
              <a:t>рублей </a:t>
            </a:r>
            <a:r>
              <a:rPr lang="ru-RU" sz="1600" b="1" dirty="0" smtClean="0">
                <a:solidFill>
                  <a:srgbClr val="BB2E25"/>
                </a:solidFill>
              </a:rPr>
              <a:t>– </a:t>
            </a:r>
            <a:r>
              <a:rPr lang="ru-RU" sz="2000" b="1" u="sng" dirty="0" smtClean="0">
                <a:solidFill>
                  <a:srgbClr val="BB2E25"/>
                </a:solidFill>
              </a:rPr>
              <a:t>3% годовых</a:t>
            </a:r>
            <a:endParaRPr lang="ru-RU" sz="1600" b="1" u="sng" dirty="0">
              <a:solidFill>
                <a:srgbClr val="BB2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2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-23961" y="1144525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ОСНОВАНИЯ ДЛЯ ОТКЛОНЕНИЯ ЗАЯВКИ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89806" y="4845414"/>
            <a:ext cx="11671503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44180"/>
                </a:solidFill>
              </a:rPr>
              <a:t>В </a:t>
            </a:r>
            <a:r>
              <a:rPr lang="ru-RU" sz="2400" dirty="0">
                <a:solidFill>
                  <a:srgbClr val="044180"/>
                </a:solidFill>
              </a:rPr>
              <a:t>первую часть заявки включены сведения об участнике и (или) о его ценовом предложении.</a:t>
            </a:r>
          </a:p>
          <a:p>
            <a:pPr marL="285750" indent="-285750" algn="just"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44180"/>
                </a:solidFill>
              </a:rPr>
              <a:t>Во </a:t>
            </a:r>
            <a:r>
              <a:rPr lang="ru-RU" sz="2400" dirty="0">
                <a:solidFill>
                  <a:srgbClr val="044180"/>
                </a:solidFill>
              </a:rPr>
              <a:t>вторую часть заявки включены сведения о ценовом предложении участника.</a:t>
            </a:r>
          </a:p>
          <a:p>
            <a:pPr marL="285750" indent="-285750" algn="just"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44180"/>
                </a:solidFill>
              </a:rPr>
              <a:t>Участники </a:t>
            </a:r>
            <a:r>
              <a:rPr lang="ru-RU" sz="2400" dirty="0">
                <a:solidFill>
                  <a:srgbClr val="044180"/>
                </a:solidFill>
              </a:rPr>
              <a:t>закупки не соответствуют квалификационным требованиям, установленным документацией о закупке (при включении этапа квалификационного отбора).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89807" y="1771377"/>
            <a:ext cx="11671503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44180"/>
                </a:solidFill>
              </a:rPr>
              <a:t>Не </a:t>
            </a:r>
            <a:r>
              <a:rPr lang="ru-RU" sz="2400" dirty="0" smtClean="0">
                <a:solidFill>
                  <a:srgbClr val="044180"/>
                </a:solidFill>
              </a:rPr>
              <a:t>представления документов, подтверждающих </a:t>
            </a:r>
            <a:r>
              <a:rPr lang="ru-RU" sz="2400" dirty="0">
                <a:solidFill>
                  <a:srgbClr val="044180"/>
                </a:solidFill>
              </a:rPr>
              <a:t>принадлежность </a:t>
            </a:r>
            <a:r>
              <a:rPr lang="ru-RU" sz="2400" dirty="0" smtClean="0">
                <a:solidFill>
                  <a:srgbClr val="044180"/>
                </a:solidFill>
              </a:rPr>
              <a:t>к субъекту </a:t>
            </a:r>
            <a:r>
              <a:rPr lang="ru-RU" sz="2400" dirty="0">
                <a:solidFill>
                  <a:srgbClr val="044180"/>
                </a:solidFill>
              </a:rPr>
              <a:t>МСП, либо участника закупки нельзя отнести к </a:t>
            </a:r>
            <a:r>
              <a:rPr lang="ru-RU" sz="2400" dirty="0" smtClean="0">
                <a:solidFill>
                  <a:srgbClr val="044180"/>
                </a:solidFill>
              </a:rPr>
              <a:t>числу субъектов </a:t>
            </a:r>
            <a:r>
              <a:rPr lang="ru-RU" sz="2400" dirty="0">
                <a:solidFill>
                  <a:srgbClr val="044180"/>
                </a:solidFill>
              </a:rPr>
              <a:t>МСП на основании </a:t>
            </a:r>
            <a:r>
              <a:rPr lang="ru-RU" sz="2400" dirty="0" smtClean="0">
                <a:solidFill>
                  <a:srgbClr val="044180"/>
                </a:solidFill>
              </a:rPr>
              <a:t>декларации</a:t>
            </a:r>
          </a:p>
          <a:p>
            <a:pPr marL="342900" indent="-342900" algn="just">
              <a:spcAft>
                <a:spcPts val="5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44180"/>
                </a:solidFill>
              </a:rPr>
              <a:t>Не </a:t>
            </a:r>
            <a:r>
              <a:rPr lang="ru-RU" sz="2400" dirty="0" smtClean="0">
                <a:solidFill>
                  <a:srgbClr val="044180"/>
                </a:solidFill>
              </a:rPr>
              <a:t>предоставления </a:t>
            </a:r>
            <a:r>
              <a:rPr lang="ru-RU" sz="2400" dirty="0">
                <a:solidFill>
                  <a:srgbClr val="044180"/>
                </a:solidFill>
              </a:rPr>
              <a:t>обеспечение заявки (если в извещении или документации об осуществлении закупки установлено данное требование</a:t>
            </a:r>
            <a:r>
              <a:rPr lang="ru-RU" sz="2400" dirty="0" smtClean="0">
                <a:solidFill>
                  <a:srgbClr val="044180"/>
                </a:solidFill>
              </a:rPr>
              <a:t>)</a:t>
            </a:r>
            <a:endParaRPr lang="ru-RU" sz="2400" dirty="0">
              <a:solidFill>
                <a:srgbClr val="0441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807" y="1218092"/>
            <a:ext cx="67037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B2E25"/>
                </a:solidFill>
              </a:rPr>
              <a:t>Заявка отклоняется в случаях:</a:t>
            </a:r>
            <a:endParaRPr lang="ru-RU" sz="2400" b="1" dirty="0">
              <a:solidFill>
                <a:srgbClr val="BB2E2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806" y="4380650"/>
            <a:ext cx="862736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Дополнительные основания для отклонения заявки</a:t>
            </a:r>
            <a:r>
              <a:rPr lang="ru-RU" sz="2400" b="1" dirty="0" smtClean="0">
                <a:solidFill>
                  <a:srgbClr val="BB2E25"/>
                </a:solidFill>
              </a:rPr>
              <a:t>:</a:t>
            </a:r>
            <a:endParaRPr lang="ru-RU" sz="2400" b="1" dirty="0">
              <a:solidFill>
                <a:srgbClr val="BB2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2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ОСОБЕННОСТИ УЧАСТИЯ В ЗАКУПКЕ, УЧАСТНИКИ КОТОРОЙ ЯВЛЯЮТСЯ ТОЛЬКО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807" y="1200983"/>
            <a:ext cx="7224661" cy="73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Подача окончательного </a:t>
            </a:r>
            <a:r>
              <a:rPr lang="ru-RU" sz="2400" b="1" dirty="0" smtClean="0">
                <a:solidFill>
                  <a:srgbClr val="BB2E25"/>
                </a:solidFill>
              </a:rPr>
              <a:t>предложения</a:t>
            </a:r>
            <a:endParaRPr lang="ru-RU" sz="2400" b="1" dirty="0">
              <a:solidFill>
                <a:srgbClr val="BB2E2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7644012" y="1993553"/>
            <a:ext cx="4826431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SzPct val="100000"/>
            </a:pPr>
            <a:r>
              <a:rPr lang="ru-RU" sz="1900" b="1" i="1" u="sng" dirty="0" smtClean="0">
                <a:solidFill>
                  <a:srgbClr val="044180"/>
                </a:solidFill>
              </a:rPr>
              <a:t>Часть </a:t>
            </a:r>
            <a:r>
              <a:rPr lang="ru-RU" sz="1900" b="1" i="1" u="sng" dirty="0">
                <a:solidFill>
                  <a:srgbClr val="044180"/>
                </a:solidFill>
              </a:rPr>
              <a:t>7 </a:t>
            </a:r>
            <a:r>
              <a:rPr lang="ru-RU" sz="1900" b="1" i="1" u="sng" dirty="0" smtClean="0">
                <a:solidFill>
                  <a:srgbClr val="044180"/>
                </a:solidFill>
              </a:rPr>
              <a:t>статьи </a:t>
            </a:r>
            <a:r>
              <a:rPr lang="ru-RU" sz="1900" b="1" i="1" u="sng" dirty="0">
                <a:solidFill>
                  <a:srgbClr val="044180"/>
                </a:solidFill>
              </a:rPr>
              <a:t>3.4 Закона № </a:t>
            </a:r>
            <a:r>
              <a:rPr lang="ru-RU" sz="1900" b="1" i="1" u="sng" dirty="0" smtClean="0">
                <a:solidFill>
                  <a:srgbClr val="044180"/>
                </a:solidFill>
              </a:rPr>
              <a:t>223-ФЗ:</a:t>
            </a:r>
            <a:endParaRPr lang="ru-RU" sz="1900" i="1" u="sng" dirty="0" smtClean="0">
              <a:solidFill>
                <a:srgbClr val="044180"/>
              </a:solidFill>
            </a:endParaRPr>
          </a:p>
          <a:p>
            <a:pPr marL="285750" indent="-285750" algn="just">
              <a:spcAft>
                <a:spcPts val="10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44180"/>
                </a:solidFill>
              </a:rPr>
              <a:t>Снижение</a:t>
            </a:r>
            <a:r>
              <a:rPr lang="ru-RU" sz="1900" dirty="0" smtClean="0">
                <a:solidFill>
                  <a:srgbClr val="044180"/>
                </a:solidFill>
              </a:rPr>
              <a:t> </a:t>
            </a:r>
            <a:r>
              <a:rPr lang="ru-RU" sz="1900" dirty="0">
                <a:solidFill>
                  <a:srgbClr val="044180"/>
                </a:solidFill>
              </a:rPr>
              <a:t>текущего минимального ценового предложения </a:t>
            </a:r>
            <a:r>
              <a:rPr lang="ru-RU" sz="1900" b="1" dirty="0">
                <a:solidFill>
                  <a:srgbClr val="044180"/>
                </a:solidFill>
              </a:rPr>
              <a:t>осуществляется</a:t>
            </a:r>
            <a:r>
              <a:rPr lang="ru-RU" sz="1900" dirty="0">
                <a:solidFill>
                  <a:srgbClr val="044180"/>
                </a:solidFill>
              </a:rPr>
              <a:t> в пределах шага аукциона </a:t>
            </a:r>
            <a:r>
              <a:rPr lang="ru-RU" sz="1900" b="1" dirty="0">
                <a:solidFill>
                  <a:srgbClr val="044180"/>
                </a:solidFill>
              </a:rPr>
              <a:t>в размере </a:t>
            </a:r>
            <a:r>
              <a:rPr lang="ru-RU" sz="1900" b="1" dirty="0" smtClean="0">
                <a:solidFill>
                  <a:srgbClr val="044180"/>
                </a:solidFill>
              </a:rPr>
              <a:t/>
            </a:r>
            <a:br>
              <a:rPr lang="ru-RU" sz="1900" b="1" dirty="0" smtClean="0">
                <a:solidFill>
                  <a:srgbClr val="044180"/>
                </a:solidFill>
              </a:rPr>
            </a:br>
            <a:r>
              <a:rPr lang="ru-RU" sz="1900" b="1" dirty="0" smtClean="0">
                <a:solidFill>
                  <a:srgbClr val="044180"/>
                </a:solidFill>
              </a:rPr>
              <a:t>от </a:t>
            </a:r>
            <a:r>
              <a:rPr lang="ru-RU" sz="1900" b="1" dirty="0">
                <a:solidFill>
                  <a:srgbClr val="044180"/>
                </a:solidFill>
              </a:rPr>
              <a:t>0,5% до 5% от </a:t>
            </a:r>
            <a:r>
              <a:rPr lang="ru-RU" sz="1900" b="1" dirty="0" smtClean="0">
                <a:solidFill>
                  <a:srgbClr val="044180"/>
                </a:solidFill>
              </a:rPr>
              <a:t>НМЦК договора. </a:t>
            </a:r>
          </a:p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C00000"/>
                </a:solidFill>
              </a:rPr>
              <a:t>Недопустимым является ценовое предложение, если оно:</a:t>
            </a:r>
          </a:p>
          <a:p>
            <a:pPr marL="742950" lvl="1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C00000"/>
                </a:solidFill>
              </a:rPr>
              <a:t>равно нулю;</a:t>
            </a:r>
          </a:p>
          <a:p>
            <a:pPr marL="742950" lvl="1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C00000"/>
                </a:solidFill>
              </a:rPr>
              <a:t>равно </a:t>
            </a:r>
            <a:r>
              <a:rPr lang="ru-RU" sz="1900" dirty="0">
                <a:solidFill>
                  <a:srgbClr val="C00000"/>
                </a:solidFill>
              </a:rPr>
              <a:t>ранее поданному этим участником предложению о цене договора или больше него;</a:t>
            </a:r>
          </a:p>
          <a:p>
            <a:pPr marL="742950" lvl="1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rgbClr val="C00000"/>
                </a:solidFill>
              </a:rPr>
              <a:t>н</a:t>
            </a:r>
            <a:r>
              <a:rPr lang="ru-RU" sz="1900" dirty="0" smtClean="0">
                <a:solidFill>
                  <a:srgbClr val="C00000"/>
                </a:solidFill>
              </a:rPr>
              <a:t>иже </a:t>
            </a:r>
            <a:r>
              <a:rPr lang="ru-RU" sz="1900" dirty="0">
                <a:solidFill>
                  <a:srgbClr val="C00000"/>
                </a:solidFill>
              </a:rPr>
              <a:t>текущего минимального предложения о цене договора, если оно подано этим же участником;</a:t>
            </a:r>
          </a:p>
          <a:p>
            <a:pPr marL="742950" lvl="1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C00000"/>
                </a:solidFill>
              </a:rPr>
              <a:t>снижает </a:t>
            </a:r>
            <a:r>
              <a:rPr lang="ru-RU" sz="1900" dirty="0">
                <a:solidFill>
                  <a:srgbClr val="C00000"/>
                </a:solidFill>
              </a:rPr>
              <a:t>текущее минимальное предложение о цене договора больше чем на шаг аукциона</a:t>
            </a:r>
            <a:r>
              <a:rPr lang="ru-RU" sz="1900" dirty="0" smtClean="0">
                <a:solidFill>
                  <a:srgbClr val="C00000"/>
                </a:solidFill>
              </a:rPr>
              <a:t>.</a:t>
            </a:r>
            <a:endParaRPr lang="ru-RU" sz="19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4012" y="1218092"/>
            <a:ext cx="4826431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100" dirty="0" smtClean="0"/>
              <a:t>Порядок снижения ценового предложения участниками аукциона</a:t>
            </a:r>
            <a:endParaRPr lang="ru-RU" sz="21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304800" y="1956756"/>
            <a:ext cx="720966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sz="2000" dirty="0" smtClean="0">
                <a:solidFill>
                  <a:srgbClr val="0F416F"/>
                </a:solidFill>
              </a:rPr>
              <a:t>	</a:t>
            </a:r>
            <a:r>
              <a:rPr lang="ru-RU" sz="1900" dirty="0" smtClean="0">
                <a:solidFill>
                  <a:srgbClr val="0F416F"/>
                </a:solidFill>
              </a:rPr>
              <a:t>Если </a:t>
            </a:r>
            <a:r>
              <a:rPr lang="ru-RU" sz="1900" dirty="0">
                <a:solidFill>
                  <a:srgbClr val="0F416F"/>
                </a:solidFill>
              </a:rPr>
              <a:t>заказчик принял решение об уточнении конкурсной документации, </a:t>
            </a:r>
            <a:r>
              <a:rPr lang="ru-RU" sz="1900" b="1" dirty="0">
                <a:solidFill>
                  <a:srgbClr val="0F416F"/>
                </a:solidFill>
              </a:rPr>
              <a:t>то участник вправе подать окончательное предложение в отношении предмета конкурса </a:t>
            </a:r>
            <a:r>
              <a:rPr lang="ru-RU" sz="1900" dirty="0">
                <a:solidFill>
                  <a:srgbClr val="0F416F"/>
                </a:solidFill>
              </a:rPr>
              <a:t>только один раз.</a:t>
            </a:r>
          </a:p>
          <a:p>
            <a:pPr algn="just">
              <a:buSzPct val="100000"/>
            </a:pPr>
            <a:r>
              <a:rPr lang="ru-RU" sz="1900" dirty="0" smtClean="0">
                <a:solidFill>
                  <a:srgbClr val="C00000"/>
                </a:solidFill>
              </a:rPr>
              <a:t>	</a:t>
            </a:r>
            <a:r>
              <a:rPr lang="ru-RU" sz="1900" dirty="0" smtClean="0">
                <a:solidFill>
                  <a:srgbClr val="0F416F"/>
                </a:solidFill>
              </a:rPr>
              <a:t>Срок </a:t>
            </a:r>
            <a:r>
              <a:rPr lang="ru-RU" sz="1900" dirty="0">
                <a:solidFill>
                  <a:srgbClr val="0F416F"/>
                </a:solidFill>
              </a:rPr>
              <a:t>для подачи окончательного предложения в отношении характеристик товаров (работ, услуг) продлевается и не может быть меньше срока для подачи заявок.</a:t>
            </a:r>
          </a:p>
          <a:p>
            <a:pPr algn="just">
              <a:buSzPct val="100000"/>
            </a:pPr>
            <a:r>
              <a:rPr lang="ru-RU" sz="1900" dirty="0" smtClean="0">
                <a:solidFill>
                  <a:srgbClr val="C00000"/>
                </a:solidFill>
              </a:rPr>
              <a:t>	</a:t>
            </a:r>
            <a:r>
              <a:rPr lang="ru-RU" sz="1900" i="1" dirty="0" smtClean="0">
                <a:solidFill>
                  <a:srgbClr val="C00000"/>
                </a:solidFill>
              </a:rPr>
              <a:t>Если </a:t>
            </a:r>
            <a:r>
              <a:rPr lang="ru-RU" sz="1900" i="1" dirty="0">
                <a:solidFill>
                  <a:srgbClr val="C00000"/>
                </a:solidFill>
              </a:rPr>
              <a:t>участник не представит такое предложение, то считается, что он отказался от участия в конкурсе.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89806" y="4402517"/>
            <a:ext cx="72246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ru-RU" sz="1900" b="1" dirty="0">
                <a:solidFill>
                  <a:srgbClr val="0F416F"/>
                </a:solidFill>
              </a:rPr>
              <a:t>Окончательное ценовое предложение участник конкурса </a:t>
            </a:r>
            <a:r>
              <a:rPr lang="ru-RU" sz="1900" dirty="0">
                <a:solidFill>
                  <a:srgbClr val="0F416F"/>
                </a:solidFill>
              </a:rPr>
              <a:t>может подать один раз в следующих случаях: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F416F"/>
                </a:solidFill>
              </a:rPr>
              <a:t>вместе </a:t>
            </a:r>
            <a:r>
              <a:rPr lang="ru-RU" sz="1900" dirty="0">
                <a:solidFill>
                  <a:srgbClr val="0F416F"/>
                </a:solidFill>
              </a:rPr>
              <a:t>с окончательным предложением в </a:t>
            </a:r>
            <a:r>
              <a:rPr lang="ru-RU" sz="1900" dirty="0" smtClean="0">
                <a:solidFill>
                  <a:srgbClr val="0F416F"/>
                </a:solidFill>
              </a:rPr>
              <a:t>отношении характеристик </a:t>
            </a:r>
            <a:r>
              <a:rPr lang="ru-RU" sz="1900" dirty="0">
                <a:solidFill>
                  <a:srgbClr val="0F416F"/>
                </a:solidFill>
              </a:rPr>
              <a:t>товаров (работ, услуг), если это предусмотрено положением о закупке;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F416F"/>
                </a:solidFill>
              </a:rPr>
              <a:t>в </a:t>
            </a:r>
            <a:r>
              <a:rPr lang="ru-RU" sz="1900" dirty="0">
                <a:solidFill>
                  <a:srgbClr val="0F416F"/>
                </a:solidFill>
              </a:rPr>
              <a:t>день, указанный в извещении и документации </a:t>
            </a:r>
            <a:r>
              <a:rPr lang="ru-RU" sz="1900" dirty="0" smtClean="0">
                <a:solidFill>
                  <a:srgbClr val="0F416F"/>
                </a:solidFill>
              </a:rPr>
              <a:t>(о времени </a:t>
            </a:r>
            <a:r>
              <a:rPr lang="ru-RU" sz="1900" dirty="0">
                <a:solidFill>
                  <a:srgbClr val="0F416F"/>
                </a:solidFill>
              </a:rPr>
              <a:t>их подачи участников уведомит оператор электронной площадки), если при проведении конкурса будет проводиться сопоставление дополнительных ценовых предложений. Такое предложение должно содержать сведения о снижении ранее предложенной цены, но если оно не подано, то оцениваться будет ранее направленное 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06057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ШАГ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7. ЗАКЛЮЧЕНИЕ ДОГОВОРА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5727215" y="1710093"/>
            <a:ext cx="670370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44180"/>
                </a:solidFill>
              </a:rPr>
              <a:t>При наличии разногласий по проекту договора участник закупки составляет </a:t>
            </a:r>
            <a:r>
              <a:rPr lang="ru-RU" sz="2100" b="1" dirty="0">
                <a:solidFill>
                  <a:srgbClr val="044180"/>
                </a:solidFill>
              </a:rPr>
              <a:t>протокол разногласий </a:t>
            </a:r>
            <a:r>
              <a:rPr lang="ru-RU" sz="2100" dirty="0">
                <a:solidFill>
                  <a:srgbClr val="044180"/>
                </a:solidFill>
              </a:rPr>
              <a:t>с указанием замечаний к положениям проекта договора, не соответствующим извещению, документации о закупке и своей заявке, с указанием соответствующих положений данных </a:t>
            </a:r>
            <a:r>
              <a:rPr lang="ru-RU" sz="2100" dirty="0" smtClean="0">
                <a:solidFill>
                  <a:srgbClr val="044180"/>
                </a:solidFill>
              </a:rPr>
              <a:t>документов;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044180"/>
                </a:solidFill>
              </a:rPr>
              <a:t>Протокол разногласий направляется заказчику с использованием электронной площадки. </a:t>
            </a:r>
            <a:r>
              <a:rPr lang="ru-RU" sz="2100" dirty="0">
                <a:solidFill>
                  <a:srgbClr val="044180"/>
                </a:solidFill>
              </a:rPr>
              <a:t>Заказчик рассматривает протокол разногласий и направляет участнику закупки, доработанный проект договора либо повторно направляет проект договора с указанием в отдельном документе причин отказа учесть полностью или частично содержащиеся в протоколе разногласий </a:t>
            </a:r>
            <a:r>
              <a:rPr lang="ru-RU" sz="2100" dirty="0" smtClean="0">
                <a:solidFill>
                  <a:srgbClr val="044180"/>
                </a:solidFill>
              </a:rPr>
              <a:t>замечания;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44180"/>
                </a:solidFill>
              </a:rPr>
              <a:t>В протоколе участник должен указать замечания к условиям проекта договора, не соответствующим извещению, документации о конкурентной закупке и заявке, перечислив соответствующие положения данных </a:t>
            </a:r>
            <a:r>
              <a:rPr lang="ru-RU" sz="2100" dirty="0" smtClean="0">
                <a:solidFill>
                  <a:srgbClr val="044180"/>
                </a:solidFill>
              </a:rPr>
              <a:t>документов.</a:t>
            </a:r>
            <a:endParaRPr lang="en-US" sz="2100" dirty="0">
              <a:solidFill>
                <a:srgbClr val="0441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7215" y="1171893"/>
            <a:ext cx="67037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B2E25"/>
                </a:solidFill>
              </a:rPr>
              <a:t>Протокол разногласий</a:t>
            </a:r>
            <a:endParaRPr lang="ru-RU" sz="2400" b="1" dirty="0">
              <a:solidFill>
                <a:srgbClr val="BB2E2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149225" y="1740698"/>
            <a:ext cx="5324389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44180"/>
                </a:solidFill>
              </a:rPr>
              <a:t>Заключение договора по итогам закупочной процедуры осуществляется в сроки и порядке, предусмотренные Положением о закупках, а также условиями, установленными документацией о закупке с использованием программно-аппаратных средств ЭТП </a:t>
            </a:r>
            <a:r>
              <a:rPr lang="ru-RU" sz="2100" dirty="0" smtClean="0">
                <a:solidFill>
                  <a:srgbClr val="044180"/>
                </a:solidFill>
              </a:rPr>
              <a:t>(подписание электронной подписью);</a:t>
            </a:r>
          </a:p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44180"/>
                </a:solidFill>
              </a:rPr>
              <a:t>По </a:t>
            </a:r>
            <a:r>
              <a:rPr lang="ru-RU" sz="2100" dirty="0">
                <a:solidFill>
                  <a:srgbClr val="044180"/>
                </a:solidFill>
              </a:rPr>
              <a:t>истечении срока подачи заявок и до заключения договора отменить определение поставщика (исполнителя, подрядчика) можно только в случае возникновения обстоятельств непреодолимой </a:t>
            </a:r>
            <a:r>
              <a:rPr lang="ru-RU" sz="2100" dirty="0" smtClean="0">
                <a:solidFill>
                  <a:srgbClr val="044180"/>
                </a:solidFill>
              </a:rPr>
              <a:t>силы;</a:t>
            </a:r>
          </a:p>
          <a:p>
            <a:pPr marL="285750" indent="-285750" algn="just"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44180"/>
                </a:solidFill>
              </a:rPr>
              <a:t>Договор заключается </a:t>
            </a:r>
            <a:r>
              <a:rPr lang="ru-RU" sz="2100" b="1" dirty="0">
                <a:solidFill>
                  <a:srgbClr val="044180"/>
                </a:solidFill>
              </a:rPr>
              <a:t>не ранее чем через 10 дней и не позднее чем через 20 дней </a:t>
            </a:r>
            <a:r>
              <a:rPr lang="ru-RU" sz="2100" dirty="0">
                <a:solidFill>
                  <a:srgbClr val="044180"/>
                </a:solidFill>
              </a:rPr>
              <a:t>с даты размещения в ЕИС итогового </a:t>
            </a:r>
            <a:r>
              <a:rPr lang="ru-RU" sz="2100" dirty="0" smtClean="0">
                <a:solidFill>
                  <a:srgbClr val="044180"/>
                </a:solidFill>
              </a:rPr>
              <a:t>протокола.</a:t>
            </a:r>
            <a:endParaRPr lang="ru-RU" sz="2100" dirty="0">
              <a:solidFill>
                <a:srgbClr val="0441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413" y="1165169"/>
            <a:ext cx="527220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400" dirty="0" smtClean="0"/>
              <a:t>Заключение договора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955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ОБЖАЛОВАНИЕ ДЕЙСТВИЯ (БЕЗДЕЙСТВИЯ) ЗАКАЗЧИКА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8016" y="1025332"/>
            <a:ext cx="12351531" cy="1154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300" dirty="0">
                <a:solidFill>
                  <a:srgbClr val="203864"/>
                </a:solidFill>
              </a:rPr>
              <a:t>Любой участник закупки</a:t>
            </a:r>
            <a:r>
              <a:rPr lang="ru-RU" sz="2300" dirty="0">
                <a:solidFill>
                  <a:srgbClr val="C00000"/>
                </a:solidFill>
              </a:rPr>
              <a:t> вправе обжаловать </a:t>
            </a:r>
            <a:r>
              <a:rPr lang="ru-RU" sz="2300" dirty="0">
                <a:solidFill>
                  <a:srgbClr val="203864"/>
                </a:solidFill>
              </a:rPr>
              <a:t>в антимонопольном органе </a:t>
            </a:r>
            <a:r>
              <a:rPr lang="ru-RU" sz="2300" dirty="0">
                <a:solidFill>
                  <a:srgbClr val="C00000"/>
                </a:solidFill>
              </a:rPr>
              <a:t>действия (бездействие) заказчика, комиссии по осуществлению закупок, оператора ЭТП </a:t>
            </a:r>
            <a:r>
              <a:rPr lang="ru-RU" sz="2300" dirty="0">
                <a:solidFill>
                  <a:srgbClr val="203864"/>
                </a:solidFill>
              </a:rPr>
              <a:t>при закупке </a:t>
            </a:r>
            <a:r>
              <a:rPr lang="ru-RU" sz="2300" dirty="0" smtClean="0">
                <a:solidFill>
                  <a:srgbClr val="203864"/>
                </a:solidFill>
              </a:rPr>
              <a:t>ТРУ, </a:t>
            </a:r>
            <a:r>
              <a:rPr lang="ru-RU" sz="2300" dirty="0">
                <a:solidFill>
                  <a:srgbClr val="203864"/>
                </a:solidFill>
              </a:rPr>
              <a:t>если такие действия (бездействие) нарушают </a:t>
            </a:r>
            <a:r>
              <a:rPr lang="ru-RU" sz="2300" dirty="0" smtClean="0">
                <a:solidFill>
                  <a:srgbClr val="203864"/>
                </a:solidFill>
              </a:rPr>
              <a:t>его права </a:t>
            </a:r>
            <a:r>
              <a:rPr lang="ru-RU" sz="2300" dirty="0">
                <a:solidFill>
                  <a:srgbClr val="203864"/>
                </a:solidFill>
              </a:rPr>
              <a:t>и законные </a:t>
            </a:r>
            <a:r>
              <a:rPr lang="ru-RU" sz="2300" dirty="0" smtClean="0">
                <a:solidFill>
                  <a:srgbClr val="203864"/>
                </a:solidFill>
              </a:rPr>
              <a:t>интересы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016" y="2253171"/>
            <a:ext cx="1235152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r>
              <a:rPr lang="ru-RU" sz="2300" dirty="0">
                <a:solidFill>
                  <a:srgbClr val="C00000"/>
                </a:solidFill>
              </a:rPr>
              <a:t>Обжалование осуществляется в следующих случаях: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194100" y="2743574"/>
            <a:ext cx="1221178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4180"/>
                </a:solidFill>
              </a:rPr>
              <a:t>осуществление </a:t>
            </a:r>
            <a:r>
              <a:rPr lang="ru-RU" sz="2000" dirty="0">
                <a:solidFill>
                  <a:srgbClr val="044180"/>
                </a:solidFill>
              </a:rPr>
              <a:t>заказчиком закупки с нарушением требований </a:t>
            </a:r>
            <a:r>
              <a:rPr lang="ru-RU" sz="2000" dirty="0" smtClean="0">
                <a:solidFill>
                  <a:srgbClr val="044180"/>
                </a:solidFill>
              </a:rPr>
              <a:t>Закона № </a:t>
            </a:r>
            <a:r>
              <a:rPr lang="ru-RU" sz="2000" dirty="0">
                <a:solidFill>
                  <a:srgbClr val="044180"/>
                </a:solidFill>
              </a:rPr>
              <a:t>223-ФЗ и (или) порядка подготовки и (или) осуществления закупки, содержащегося в положении о закупке </a:t>
            </a:r>
            <a:r>
              <a:rPr lang="ru-RU" sz="2000" dirty="0" smtClean="0">
                <a:solidFill>
                  <a:srgbClr val="044180"/>
                </a:solidFill>
              </a:rPr>
              <a:t>заказчика;</a:t>
            </a:r>
            <a:endParaRPr lang="ru-RU" sz="2000" dirty="0">
              <a:solidFill>
                <a:srgbClr val="044180"/>
              </a:solidFill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4180"/>
                </a:solidFill>
              </a:rPr>
              <a:t>нарушение </a:t>
            </a:r>
            <a:r>
              <a:rPr lang="ru-RU" sz="2000" dirty="0">
                <a:solidFill>
                  <a:srgbClr val="044180"/>
                </a:solidFill>
              </a:rPr>
              <a:t>оператором ЭТП при осуществлении закупки товаров, работ, услуг требований Закона № 223-ФЗ</a:t>
            </a:r>
            <a:r>
              <a:rPr lang="ru-RU" sz="2000" dirty="0" smtClean="0">
                <a:solidFill>
                  <a:srgbClr val="044180"/>
                </a:solidFill>
              </a:rPr>
              <a:t>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rgbClr val="044180"/>
                </a:solidFill>
              </a:rPr>
              <a:t>неразмещение</a:t>
            </a:r>
            <a:r>
              <a:rPr lang="ru-RU" sz="2000" dirty="0" smtClean="0">
                <a:solidFill>
                  <a:srgbClr val="044180"/>
                </a:solidFill>
              </a:rPr>
              <a:t> </a:t>
            </a:r>
            <a:r>
              <a:rPr lang="ru-RU" sz="2000" dirty="0">
                <a:solidFill>
                  <a:srgbClr val="044180"/>
                </a:solidFill>
              </a:rPr>
              <a:t>в ЕИС положения о закупке, изменений, информации о закупке, информации и документов о договорах, и иной информации, подлежащей размещению в ЕИС, или нарушение сроков </a:t>
            </a:r>
            <a:r>
              <a:rPr lang="ru-RU" sz="2000" dirty="0" smtClean="0">
                <a:solidFill>
                  <a:srgbClr val="044180"/>
                </a:solidFill>
              </a:rPr>
              <a:t>размещения;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4180"/>
                </a:solidFill>
              </a:rPr>
              <a:t>предъявление </a:t>
            </a:r>
            <a:r>
              <a:rPr lang="ru-RU" sz="2000" dirty="0">
                <a:solidFill>
                  <a:srgbClr val="044180"/>
                </a:solidFill>
              </a:rPr>
              <a:t>к участникам закупки требований, не предусмотренных документацией о </a:t>
            </a:r>
            <a:r>
              <a:rPr lang="ru-RU" sz="2000" dirty="0" smtClean="0">
                <a:solidFill>
                  <a:srgbClr val="044180"/>
                </a:solidFill>
              </a:rPr>
              <a:t>закупке;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4180"/>
                </a:solidFill>
              </a:rPr>
              <a:t>осуществление </a:t>
            </a:r>
            <a:r>
              <a:rPr lang="ru-RU" sz="2000" dirty="0">
                <a:solidFill>
                  <a:srgbClr val="044180"/>
                </a:solidFill>
              </a:rPr>
              <a:t>заказчиками закупки товаров, работ, услуг в отсутствие утвержденного и размещенного в ЕИС положения о закупке и без применения положений Закона № 44-ФЗ, включая нарушение порядка применения указанных </a:t>
            </a:r>
            <a:r>
              <a:rPr lang="ru-RU" sz="2000" dirty="0" smtClean="0">
                <a:solidFill>
                  <a:srgbClr val="044180"/>
                </a:solidFill>
              </a:rPr>
              <a:t>положений;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rgbClr val="044180"/>
                </a:solidFill>
              </a:rPr>
              <a:t>неразмещение</a:t>
            </a:r>
            <a:r>
              <a:rPr lang="ru-RU" sz="2000" dirty="0" smtClean="0">
                <a:solidFill>
                  <a:srgbClr val="044180"/>
                </a:solidFill>
              </a:rPr>
              <a:t> </a:t>
            </a:r>
            <a:r>
              <a:rPr lang="ru-RU" sz="2000" dirty="0">
                <a:solidFill>
                  <a:srgbClr val="044180"/>
                </a:solidFill>
              </a:rPr>
              <a:t>в ЕИС информации или размещение недостоверной информации о годовом объеме закупки у субъектов </a:t>
            </a:r>
            <a:r>
              <a:rPr lang="ru-RU" sz="2000" dirty="0" smtClean="0">
                <a:solidFill>
                  <a:srgbClr val="044180"/>
                </a:solidFill>
              </a:rPr>
              <a:t>МСП.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224" y="8057943"/>
            <a:ext cx="12351531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300" dirty="0">
                <a:solidFill>
                  <a:srgbClr val="203864"/>
                </a:solidFill>
              </a:rPr>
              <a:t>Участник закупки </a:t>
            </a:r>
            <a:r>
              <a:rPr lang="ru-RU" sz="2300" dirty="0">
                <a:solidFill>
                  <a:srgbClr val="C00000"/>
                </a:solidFill>
              </a:rPr>
              <a:t>вправе обжаловать в судебном порядке </a:t>
            </a:r>
            <a:r>
              <a:rPr lang="ru-RU" sz="2300" dirty="0">
                <a:solidFill>
                  <a:srgbClr val="203864"/>
                </a:solidFill>
              </a:rPr>
              <a:t>действия (бездействие) </a:t>
            </a:r>
            <a:r>
              <a:rPr lang="ru-RU" sz="2300" dirty="0" smtClean="0">
                <a:solidFill>
                  <a:srgbClr val="203864"/>
                </a:solidFill>
              </a:rPr>
              <a:t>заказчика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67764" y="6750222"/>
            <a:ext cx="12211781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i="1" dirty="0" smtClean="0">
                <a:solidFill>
                  <a:srgbClr val="044180"/>
                </a:solidFill>
              </a:rPr>
              <a:t>*Если </a:t>
            </a:r>
            <a:r>
              <a:rPr lang="ru-RU" sz="2000" i="1" dirty="0">
                <a:solidFill>
                  <a:srgbClr val="044180"/>
                </a:solidFill>
              </a:rPr>
              <a:t>обжалуемые действия (бездействие) совершены заказчиком, комиссией по осуществлению закупок, оператором ЭТП после окончания, установленного в документации </a:t>
            </a:r>
            <a:r>
              <a:rPr lang="ru-RU" sz="2000" i="1" dirty="0" smtClean="0">
                <a:solidFill>
                  <a:srgbClr val="044180"/>
                </a:solidFill>
              </a:rPr>
              <a:t>срока </a:t>
            </a:r>
            <a:r>
              <a:rPr lang="ru-RU" sz="2000" i="1" dirty="0">
                <a:solidFill>
                  <a:srgbClr val="044180"/>
                </a:solidFill>
              </a:rPr>
              <a:t>подачи заявок, обжалование </a:t>
            </a:r>
            <a:r>
              <a:rPr lang="ru-RU" sz="2000" i="1" dirty="0" smtClean="0">
                <a:solidFill>
                  <a:srgbClr val="044180"/>
                </a:solidFill>
              </a:rPr>
              <a:t>может </a:t>
            </a:r>
            <a:r>
              <a:rPr lang="ru-RU" sz="2000" i="1" dirty="0">
                <a:solidFill>
                  <a:srgbClr val="044180"/>
                </a:solidFill>
              </a:rPr>
              <a:t>осуществляться только участником закупки, подавшим заявку на участие в закупке</a:t>
            </a:r>
          </a:p>
        </p:txBody>
      </p:sp>
    </p:spTree>
    <p:extLst>
      <p:ext uri="{BB962C8B-B14F-4D97-AF65-F5344CB8AC3E}">
        <p14:creationId xmlns:p14="http://schemas.microsoft.com/office/powerpoint/2010/main" val="255200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4457250-93E4-495D-BA0E-F0EF4A7B12A3}"/>
              </a:ext>
            </a:extLst>
          </p:cNvPr>
          <p:cNvGrpSpPr/>
          <p:nvPr/>
        </p:nvGrpSpPr>
        <p:grpSpPr>
          <a:xfrm>
            <a:off x="1036809" y="1035424"/>
            <a:ext cx="11194677" cy="6973286"/>
            <a:chOff x="866248" y="1035424"/>
            <a:chExt cx="11194677" cy="6973286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="" xmlns:a16="http://schemas.microsoft.com/office/drawing/2014/main" id="{50DBF376-117A-4BEC-B9E8-66E94EDE50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6155198"/>
                </p:ext>
              </p:extLst>
            </p:nvPr>
          </p:nvGraphicFramePr>
          <p:xfrm>
            <a:off x="866248" y="1035424"/>
            <a:ext cx="11194677" cy="6973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7B3E1A4C-C650-4EC2-89E7-338B7395D9C3}"/>
                </a:ext>
              </a:extLst>
            </p:cNvPr>
            <p:cNvSpPr/>
            <p:nvPr/>
          </p:nvSpPr>
          <p:spPr>
            <a:xfrm>
              <a:off x="2310475" y="3877137"/>
              <a:ext cx="43982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chemeClr val="accent1">
                      <a:lumMod val="50000"/>
                    </a:schemeClr>
                  </a:solidFill>
                </a:rPr>
                <a:t>ПРЕИМУЩЕСТВА ДЛЯ СУБЪЕКТОВ МСП:</a:t>
              </a:r>
              <a:endParaRPr lang="ru-RU" b="1" u="sng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A1FB9456-B738-4CA7-932E-D87932208C90}"/>
                </a:ext>
              </a:extLst>
            </p:cNvPr>
            <p:cNvSpPr/>
            <p:nvPr/>
          </p:nvSpPr>
          <p:spPr>
            <a:xfrm>
              <a:off x="2390347" y="1477403"/>
              <a:ext cx="65301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chemeClr val="accent1">
                      <a:lumMod val="50000"/>
                    </a:schemeClr>
                  </a:solidFill>
                </a:rPr>
                <a:t>ОБЯЗАННОСТЬ ЗАКАЗЧИКОВ ПО ЗАКУПКАМ У СУБЪЕКТОВ МСП:</a:t>
              </a:r>
              <a:endParaRPr lang="ru-RU" b="1" u="sng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1828799" y="226746"/>
            <a:ext cx="105761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ОСНОВЫ РЕГУЛИРОВАНИЯ УЧАСТИЯ СУБЪЕКТОВ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МСП В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ЗАКУПКАХ КРУПНЕЙШИХ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ЗАКАЗЧИКОВ, </a:t>
            </a:r>
            <a:r>
              <a:rPr lang="ru-RU" sz="2000" b="1" cap="all" dirty="0">
                <a:solidFill>
                  <a:srgbClr val="002060"/>
                </a:solidFill>
                <a:cs typeface="Times New Roman" panose="02020603050405020304" pitchFamily="18" charset="0"/>
              </a:rPr>
              <a:t>проводимых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В РАМКАХ ФЕДЕРАЛЬНОГО ЗАКОНА № 223-ФЗ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4779536" y="358226"/>
            <a:ext cx="30409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ШАГ 1. ПОИСК ЗАКУПОК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422" y="1357166"/>
            <a:ext cx="118612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B2E25"/>
                </a:solidFill>
              </a:rPr>
              <a:t>Где можно найти информацию о закупках крупнейших заказчиков?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387421" y="1932695"/>
            <a:ext cx="11861286" cy="340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23" indent="-295323" algn="just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В Единой информационной системе в сфере закупок</a:t>
            </a:r>
            <a:r>
              <a:rPr lang="ru-RU" sz="2274" dirty="0">
                <a:solidFill>
                  <a:srgbClr val="044180"/>
                </a:solidFill>
              </a:rPr>
              <a:t> (</a:t>
            </a:r>
            <a:r>
              <a:rPr lang="en-US" sz="2274" dirty="0">
                <a:solidFill>
                  <a:srgbClr val="044180"/>
                </a:solidFill>
                <a:hlinkClick r:id="rId3"/>
              </a:rPr>
              <a:t>https://zakupki.gov.ru</a:t>
            </a:r>
            <a:r>
              <a:rPr lang="ru-RU" sz="2274" dirty="0">
                <a:solidFill>
                  <a:srgbClr val="044180"/>
                </a:solidFill>
              </a:rPr>
              <a:t>)</a:t>
            </a:r>
            <a:endParaRPr lang="en-US" sz="2274" dirty="0">
              <a:solidFill>
                <a:srgbClr val="044180"/>
              </a:solidFill>
            </a:endParaRPr>
          </a:p>
          <a:p>
            <a:pPr marL="295323" indent="-295323" algn="just">
              <a:spcAft>
                <a:spcPts val="1034"/>
              </a:spcAft>
              <a:buFont typeface="Wingdings" panose="05000000000000000000" pitchFamily="2" charset="2"/>
              <a:buChar char="ü"/>
            </a:pPr>
            <a:r>
              <a:rPr lang="ru-RU" sz="2274" dirty="0">
                <a:solidFill>
                  <a:srgbClr val="044180"/>
                </a:solidFill>
              </a:rPr>
              <a:t>На портале </a:t>
            </a:r>
            <a:r>
              <a:rPr lang="ru-RU" sz="2274" b="1" dirty="0">
                <a:solidFill>
                  <a:srgbClr val="044180"/>
                </a:solidFill>
              </a:rPr>
              <a:t>«Бизнес навигатор МСП»</a:t>
            </a:r>
          </a:p>
          <a:p>
            <a:pPr marL="295323" indent="-295323" algn="just">
              <a:spcAft>
                <a:spcPts val="1034"/>
              </a:spcAft>
              <a:buFont typeface="Wingdings" panose="05000000000000000000" pitchFamily="2" charset="2"/>
              <a:buChar char="ü"/>
            </a:pPr>
            <a:r>
              <a:rPr lang="ru-RU" sz="2274" dirty="0">
                <a:solidFill>
                  <a:srgbClr val="044180"/>
                </a:solidFill>
              </a:rPr>
              <a:t>На </a:t>
            </a:r>
            <a:r>
              <a:rPr lang="ru-RU" sz="2274" b="1" dirty="0">
                <a:solidFill>
                  <a:srgbClr val="044180"/>
                </a:solidFill>
              </a:rPr>
              <a:t>электронных торговых площадках (ЭТП)</a:t>
            </a:r>
          </a:p>
          <a:p>
            <a:pPr marL="295323" indent="-295323" algn="just">
              <a:spcAft>
                <a:spcPts val="1034"/>
              </a:spcAft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На сайтах </a:t>
            </a:r>
            <a:r>
              <a:rPr lang="ru-RU" sz="2274" dirty="0">
                <a:solidFill>
                  <a:srgbClr val="044180"/>
                </a:solidFill>
              </a:rPr>
              <a:t>АО «Корпорация «МСП», уполномоченных органов государственной власти субъектов Российской Федерации, общероссийских некоммерческих объединений, выражающих интересы субъектов МСП, Ассоциации региональных банков, отраслевых объединений</a:t>
            </a:r>
          </a:p>
          <a:p>
            <a:pPr marL="295323" indent="-295323" algn="just">
              <a:spcAft>
                <a:spcPts val="1034"/>
              </a:spcAft>
              <a:buFont typeface="Wingdings" panose="05000000000000000000" pitchFamily="2" charset="2"/>
              <a:buChar char="ü"/>
            </a:pPr>
            <a:r>
              <a:rPr lang="ru-RU" sz="2274" dirty="0">
                <a:solidFill>
                  <a:srgbClr val="044180"/>
                </a:solidFill>
              </a:rPr>
              <a:t>В рамках предоставления услуг через </a:t>
            </a:r>
            <a:r>
              <a:rPr lang="ru-RU" sz="2274" b="1" dirty="0">
                <a:solidFill>
                  <a:srgbClr val="044180"/>
                </a:solidFill>
              </a:rPr>
              <a:t>МФЦ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422" y="5949379"/>
            <a:ext cx="118612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BB2E25"/>
                </a:solidFill>
              </a:rPr>
              <a:t>Какие сведения о закупках размещаются?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396804" y="6559244"/>
            <a:ext cx="2457882" cy="44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23" indent="-295323">
              <a:spcAft>
                <a:spcPts val="155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Планы закупок</a:t>
            </a:r>
            <a:endParaRPr lang="ru-RU" sz="2274" dirty="0">
              <a:solidFill>
                <a:srgbClr val="04418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4048888" y="6565591"/>
            <a:ext cx="3332915" cy="45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23" indent="-295323">
              <a:spcAft>
                <a:spcPts val="155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Извещения о закупке</a:t>
            </a:r>
            <a:endParaRPr lang="ru-RU" sz="2274" dirty="0">
              <a:solidFill>
                <a:srgbClr val="04418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8348840" y="6565591"/>
            <a:ext cx="4251147" cy="45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23" indent="-295323">
              <a:spcAft>
                <a:spcPts val="1550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Информация о договорах</a:t>
            </a:r>
            <a:endParaRPr lang="ru-RU" sz="2274" dirty="0">
              <a:solidFill>
                <a:srgbClr val="044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ПОИСК ЗАКУПОК В ЕДИНОЙ ИНФОРМАЦИОННОЙ СИСТЕМЕ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https://zakupki.gov.ru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600863" y="1815048"/>
            <a:ext cx="3729959" cy="1398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23" indent="-295323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«Закупки»</a:t>
            </a:r>
            <a:endParaRPr lang="en-US" sz="2274" dirty="0">
              <a:solidFill>
                <a:srgbClr val="044180"/>
              </a:solidFill>
            </a:endParaRPr>
          </a:p>
          <a:p>
            <a:pPr marL="295323" indent="-295323">
              <a:spcAft>
                <a:spcPts val="1034"/>
              </a:spcAft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«Планирование»</a:t>
            </a:r>
          </a:p>
          <a:p>
            <a:pPr marL="295323" indent="-295323">
              <a:spcAft>
                <a:spcPts val="1034"/>
              </a:spcAft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«Контракты и договоры»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863" y="1234855"/>
            <a:ext cx="460772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Основные </a:t>
            </a:r>
            <a:r>
              <a:rPr lang="ru-RU" sz="2400" b="1" dirty="0" smtClean="0">
                <a:solidFill>
                  <a:srgbClr val="BB2E25"/>
                </a:solidFill>
              </a:rPr>
              <a:t>разделы:</a:t>
            </a:r>
            <a:endParaRPr lang="ru-RU" sz="2400" b="1" dirty="0">
              <a:solidFill>
                <a:srgbClr val="BB2E2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600863" y="7483145"/>
            <a:ext cx="11807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50"/>
              </a:spcAft>
              <a:buSzPct val="100000"/>
            </a:pPr>
            <a:r>
              <a:rPr lang="ru-RU" sz="1600" i="1" dirty="0">
                <a:solidFill>
                  <a:srgbClr val="044180"/>
                </a:solidFill>
              </a:rPr>
              <a:t>В разделе </a:t>
            </a:r>
            <a:r>
              <a:rPr lang="ru-RU" sz="1600" b="1" i="1" dirty="0">
                <a:solidFill>
                  <a:srgbClr val="044180"/>
                </a:solidFill>
              </a:rPr>
              <a:t>«Документы»</a:t>
            </a:r>
            <a:r>
              <a:rPr lang="ru-RU" sz="1600" i="1" dirty="0">
                <a:solidFill>
                  <a:srgbClr val="044180"/>
                </a:solidFill>
              </a:rPr>
              <a:t> содержится вся необходимая нормативно-методическая и техническая информация для работы в ЕИС.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600863" y="4344529"/>
            <a:ext cx="3870336" cy="222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23" indent="-295323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Способ закупки</a:t>
            </a:r>
          </a:p>
          <a:p>
            <a:pPr marL="295323" indent="-295323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Регион поставки</a:t>
            </a:r>
          </a:p>
          <a:p>
            <a:pPr marL="295323" indent="-295323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Начальная максимальная цена </a:t>
            </a:r>
            <a:r>
              <a:rPr lang="ru-RU" sz="2274" b="1" dirty="0" smtClean="0">
                <a:solidFill>
                  <a:srgbClr val="044180"/>
                </a:solidFill>
              </a:rPr>
              <a:t>договора (НМЦК)</a:t>
            </a:r>
            <a:endParaRPr lang="ru-RU" sz="2274" b="1" dirty="0">
              <a:solidFill>
                <a:srgbClr val="044180"/>
              </a:solidFill>
            </a:endParaRPr>
          </a:p>
          <a:p>
            <a:pPr marL="295323" indent="-295323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274" b="1" dirty="0">
                <a:solidFill>
                  <a:srgbClr val="044180"/>
                </a:solidFill>
              </a:rPr>
              <a:t>Этап закупки и </a:t>
            </a:r>
            <a:r>
              <a:rPr lang="ru-RU" sz="2274" b="1" dirty="0" smtClean="0">
                <a:solidFill>
                  <a:srgbClr val="044180"/>
                </a:solidFill>
              </a:rPr>
              <a:t>другое</a:t>
            </a:r>
            <a:endParaRPr lang="ru-RU" sz="2274" b="1" dirty="0">
              <a:solidFill>
                <a:srgbClr val="0441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42" y="3751519"/>
            <a:ext cx="460772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Поиск по параметрам: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84" y="1234854"/>
            <a:ext cx="7083383" cy="58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87798" y="410803"/>
            <a:ext cx="103880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ПОИСК ЗАКУПОК НА ПОРТАЛЕ БИЗНЕС-НАВИГАТОРА МСП (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https://smbn.ru/msp/zakupki.htm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7" y="1303444"/>
            <a:ext cx="12158831" cy="65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ПОИСК ЗАКУПОК НА ЭЛЕКТРОННЫХ ТОРГОВЫХ ПЛОЩАДКАХ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(ЭТП)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60621" y="2265434"/>
            <a:ext cx="6526975" cy="427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34"/>
              </a:spcAft>
              <a:buSzPct val="100000"/>
            </a:pPr>
            <a:r>
              <a:rPr lang="ru-RU" sz="2000" dirty="0" smtClean="0">
                <a:solidFill>
                  <a:srgbClr val="044180"/>
                </a:solidFill>
              </a:rPr>
              <a:t>Правительством </a:t>
            </a:r>
            <a:r>
              <a:rPr lang="ru-RU" sz="2000" dirty="0">
                <a:solidFill>
                  <a:srgbClr val="044180"/>
                </a:solidFill>
              </a:rPr>
              <a:t>РФ для проведения закупок среди субъектов </a:t>
            </a:r>
            <a:r>
              <a:rPr lang="ru-RU" sz="2000" dirty="0" smtClean="0">
                <a:solidFill>
                  <a:srgbClr val="044180"/>
                </a:solidFill>
              </a:rPr>
              <a:t>МСП </a:t>
            </a:r>
            <a:r>
              <a:rPr lang="ru-RU" sz="2000" dirty="0">
                <a:solidFill>
                  <a:srgbClr val="044180"/>
                </a:solidFill>
              </a:rPr>
              <a:t>определены </a:t>
            </a:r>
            <a:r>
              <a:rPr lang="ru-RU" sz="2000" b="1" dirty="0" smtClean="0">
                <a:solidFill>
                  <a:srgbClr val="C00000"/>
                </a:solidFill>
              </a:rPr>
              <a:t>8 ЭТП</a:t>
            </a:r>
            <a:r>
              <a:rPr lang="ru-RU" sz="2000" dirty="0" smtClean="0">
                <a:solidFill>
                  <a:srgbClr val="044180"/>
                </a:solidFill>
              </a:rPr>
              <a:t>:</a:t>
            </a:r>
            <a:endParaRPr lang="ru-RU" sz="2000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АО «Агентство по государственному заказу Республики Татарстан» (</a:t>
            </a:r>
            <a:r>
              <a:rPr lang="en-US" sz="1654" b="1" dirty="0">
                <a:solidFill>
                  <a:srgbClr val="044180"/>
                </a:solidFill>
                <a:hlinkClick r:id="rId3"/>
              </a:rPr>
              <a:t>http://zakazrf.ru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АО «Единая электронная торговая площадка» (</a:t>
            </a:r>
            <a:r>
              <a:rPr lang="en-US" sz="1654" b="1" dirty="0">
                <a:solidFill>
                  <a:srgbClr val="044180"/>
                </a:solidFill>
                <a:hlinkClick r:id="rId4"/>
              </a:rPr>
              <a:t>https://www.roseltorg.ru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АО «Российский аукционный дом» (</a:t>
            </a:r>
            <a:r>
              <a:rPr lang="en-US" sz="1654" b="1" dirty="0">
                <a:solidFill>
                  <a:srgbClr val="044180"/>
                </a:solidFill>
                <a:hlinkClick r:id="rId5"/>
              </a:rPr>
              <a:t>http://lot-online.ru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АО «ТЭК – Торг» (</a:t>
            </a:r>
            <a:r>
              <a:rPr lang="en-US" sz="1654" b="1" dirty="0">
                <a:solidFill>
                  <a:srgbClr val="044180"/>
                </a:solidFill>
                <a:hlinkClick r:id="rId6"/>
              </a:rPr>
              <a:t>https://www.tektorg.ru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АО </a:t>
            </a:r>
            <a:r>
              <a:rPr lang="en-US" sz="1654" b="1" dirty="0">
                <a:solidFill>
                  <a:srgbClr val="044180"/>
                </a:solidFill>
              </a:rPr>
              <a:t>@</a:t>
            </a:r>
            <a:r>
              <a:rPr lang="ru-RU" sz="1654" b="1" dirty="0">
                <a:solidFill>
                  <a:srgbClr val="044180"/>
                </a:solidFill>
              </a:rPr>
              <a:t>Электронные торговые системы» (</a:t>
            </a:r>
            <a:r>
              <a:rPr lang="en-US" sz="1654" b="1" dirty="0">
                <a:solidFill>
                  <a:srgbClr val="044180"/>
                </a:solidFill>
                <a:hlinkClick r:id="rId7"/>
              </a:rPr>
              <a:t>https://223.etp-ets.ru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ЗАО «Сбербанк – АСТ» (</a:t>
            </a:r>
            <a:r>
              <a:rPr lang="en-US" sz="1654" b="1" dirty="0">
                <a:solidFill>
                  <a:srgbClr val="044180"/>
                </a:solidFill>
                <a:hlinkClick r:id="rId8"/>
              </a:rPr>
              <a:t>http://www.sberbank-ast.ru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ООО «РТС – тендер» (</a:t>
            </a:r>
            <a:r>
              <a:rPr lang="en-US" sz="1654" b="1" dirty="0">
                <a:solidFill>
                  <a:srgbClr val="044180"/>
                </a:solidFill>
                <a:hlinkClick r:id="rId9"/>
              </a:rPr>
              <a:t>https://www.rts-tender.ru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  <a:p>
            <a:pPr marL="354387" indent="-354387">
              <a:spcAft>
                <a:spcPts val="1034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1654" b="1" dirty="0">
                <a:solidFill>
                  <a:srgbClr val="044180"/>
                </a:solidFill>
              </a:rPr>
              <a:t>ООО «Электронная торговая площадка ГПБ (</a:t>
            </a:r>
            <a:r>
              <a:rPr lang="en-US" sz="1654" b="1" dirty="0">
                <a:solidFill>
                  <a:srgbClr val="044180"/>
                </a:solidFill>
                <a:hlinkClick r:id="rId10"/>
              </a:rPr>
              <a:t>https://etpgpb.ru</a:t>
            </a:r>
            <a:r>
              <a:rPr lang="ru-RU" sz="1654" b="1" dirty="0">
                <a:solidFill>
                  <a:srgbClr val="044180"/>
                </a:solidFill>
              </a:rPr>
              <a:t>)</a:t>
            </a:r>
            <a:endParaRPr lang="en-US" sz="1654" b="1" dirty="0">
              <a:solidFill>
                <a:srgbClr val="0441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622" y="1222192"/>
            <a:ext cx="625726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B2E25"/>
                </a:solidFill>
              </a:rPr>
              <a:t>ЭТП на которых проводятся закупки среди субъектов МСП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521" y="6740294"/>
            <a:ext cx="666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BB2E25"/>
                </a:solidFill>
              </a:rPr>
              <a:t>Для поиска закупок регистрация и аккредитация не требуется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6787596" y="2265434"/>
            <a:ext cx="5682848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323" indent="-295323" algn="just">
              <a:spcAft>
                <a:spcPts val="517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4180"/>
                </a:solidFill>
              </a:rPr>
              <a:t>Взимания </a:t>
            </a:r>
            <a:r>
              <a:rPr lang="ru-RU" sz="2000" dirty="0">
                <a:solidFill>
                  <a:srgbClr val="044180"/>
                </a:solidFill>
              </a:rPr>
              <a:t>платы за </a:t>
            </a:r>
            <a:r>
              <a:rPr lang="ru-RU" sz="2000" dirty="0" smtClean="0">
                <a:solidFill>
                  <a:srgbClr val="044180"/>
                </a:solidFill>
              </a:rPr>
              <a:t>аккредитацию не допускается</a:t>
            </a:r>
          </a:p>
          <a:p>
            <a:pPr marL="295323" indent="-295323" algn="just">
              <a:spcAft>
                <a:spcPts val="517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4180"/>
                </a:solidFill>
              </a:rPr>
              <a:t>Аккредитация осуществляется сроком на 3 года с даты принятия решения ЭТП о аккредитации</a:t>
            </a:r>
          </a:p>
          <a:p>
            <a:pPr marL="295323" indent="-295323" algn="just">
              <a:spcAft>
                <a:spcPts val="517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44180"/>
                </a:solidFill>
              </a:rPr>
              <a:t>Обязательна </a:t>
            </a:r>
            <a:r>
              <a:rPr lang="ru-RU" sz="2000" b="1" dirty="0">
                <a:solidFill>
                  <a:srgbClr val="044180"/>
                </a:solidFill>
              </a:rPr>
              <a:t>регистрация через ЕРУЗ ЕИС</a:t>
            </a:r>
          </a:p>
          <a:p>
            <a:pPr marL="295323" indent="-295323" algn="just">
              <a:spcAft>
                <a:spcPts val="517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44180"/>
                </a:solidFill>
              </a:rPr>
              <a:t>Необходимо получение усиленной квалифицированной электронной подписи (ЭП), изготавливаемой авторизированными удостоверяющими центрами</a:t>
            </a:r>
          </a:p>
          <a:p>
            <a:pPr marL="295323" indent="-295323" algn="just">
              <a:spcAft>
                <a:spcPts val="517"/>
              </a:spcAft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44180"/>
                </a:solidFill>
              </a:rPr>
              <a:t>Плата взимается только при заключении договора в размере не более 1% от НМЦ договора, но не более 5 тыс. </a:t>
            </a:r>
            <a:r>
              <a:rPr lang="ru-RU" sz="2000" dirty="0" smtClean="0">
                <a:solidFill>
                  <a:srgbClr val="044180"/>
                </a:solidFill>
              </a:rPr>
              <a:t>рублей</a:t>
            </a:r>
            <a:endParaRPr lang="ru-RU" sz="2000" dirty="0">
              <a:solidFill>
                <a:srgbClr val="0441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7596" y="1218092"/>
            <a:ext cx="568284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400" dirty="0"/>
              <a:t>Для участия в закупках требуется регистрация и аккредитация</a:t>
            </a:r>
          </a:p>
        </p:txBody>
      </p:sp>
    </p:spTree>
    <p:extLst>
      <p:ext uri="{BB962C8B-B14F-4D97-AF65-F5344CB8AC3E}">
        <p14:creationId xmlns:p14="http://schemas.microsoft.com/office/powerpoint/2010/main" val="90019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07658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ШАГ 2. ИЗУЧЕНИЕ ИЗВЕЩЕНИЯ И ДОКУМЕНТАЦИИ О ЗАКУПКЕ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67765" y="1701836"/>
            <a:ext cx="12211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извещение о </a:t>
            </a:r>
            <a:r>
              <a:rPr lang="ru-RU" sz="2400" dirty="0" smtClean="0">
                <a:solidFill>
                  <a:srgbClr val="C00000"/>
                </a:solidFill>
              </a:rPr>
              <a:t>закупке; </a:t>
            </a:r>
            <a:r>
              <a:rPr lang="ru-RU" sz="2400" dirty="0" smtClean="0">
                <a:solidFill>
                  <a:srgbClr val="002060"/>
                </a:solidFill>
              </a:rPr>
              <a:t>документация </a:t>
            </a:r>
            <a:r>
              <a:rPr lang="ru-RU" sz="2400" dirty="0">
                <a:solidFill>
                  <a:srgbClr val="002060"/>
                </a:solidFill>
              </a:rPr>
              <a:t>о </a:t>
            </a:r>
            <a:r>
              <a:rPr lang="ru-RU" sz="2400" dirty="0" smtClean="0">
                <a:solidFill>
                  <a:srgbClr val="002060"/>
                </a:solidFill>
              </a:rPr>
              <a:t>закупке; проект договора; изменения</a:t>
            </a:r>
            <a:r>
              <a:rPr lang="ru-RU" sz="2400" dirty="0">
                <a:solidFill>
                  <a:srgbClr val="002060"/>
                </a:solidFill>
              </a:rPr>
              <a:t>, вносимые в извещение и </a:t>
            </a:r>
            <a:r>
              <a:rPr lang="ru-RU" sz="2400" dirty="0" smtClean="0">
                <a:solidFill>
                  <a:srgbClr val="002060"/>
                </a:solidFill>
              </a:rPr>
              <a:t>документацию; разъяснения документации; протоколы; иная информация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766" y="1171893"/>
            <a:ext cx="1221178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r>
              <a:rPr lang="ru-RU" sz="2400" dirty="0">
                <a:solidFill>
                  <a:srgbClr val="C00000"/>
                </a:solidFill>
              </a:rPr>
              <a:t>На сайте https://zakupki.gov.ru </a:t>
            </a:r>
            <a:r>
              <a:rPr lang="ru-RU" sz="2400" dirty="0" smtClean="0">
                <a:solidFill>
                  <a:srgbClr val="C00000"/>
                </a:solidFill>
              </a:rPr>
              <a:t>размещается следующая информация: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765" y="2774454"/>
            <a:ext cx="1221178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r>
              <a:rPr lang="ru-RU" sz="2400" dirty="0">
                <a:solidFill>
                  <a:srgbClr val="C00000"/>
                </a:solidFill>
              </a:rPr>
              <a:t>В извещении о </a:t>
            </a:r>
            <a:r>
              <a:rPr lang="ru-RU" sz="2400" dirty="0" smtClean="0">
                <a:solidFill>
                  <a:srgbClr val="C00000"/>
                </a:solidFill>
              </a:rPr>
              <a:t>закупке указываются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67764" y="3305804"/>
            <a:ext cx="12211781" cy="401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способ закупки </a:t>
            </a:r>
            <a:r>
              <a:rPr lang="ru-RU" sz="2000" dirty="0">
                <a:solidFill>
                  <a:srgbClr val="044180"/>
                </a:solidFill>
              </a:rPr>
              <a:t>(открытый конкурс в электронной форме, открытый аукцион в электронной форме, открытый запрос предложений в электронной форме, открытый запрос котировок в электронной форме);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44180"/>
                </a:solidFill>
              </a:rPr>
              <a:t>наименование, место нахождения, почтовый адрес, адрес электронной почты, номер контактного телефона заказчика;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предмет договора </a:t>
            </a:r>
            <a:r>
              <a:rPr lang="ru-RU" sz="2000" dirty="0">
                <a:solidFill>
                  <a:srgbClr val="044180"/>
                </a:solidFill>
              </a:rPr>
              <a:t>с указанием количества поставляемого товара, объема выполняемых работ, оказываемых услуг;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место поставки </a:t>
            </a:r>
            <a:r>
              <a:rPr lang="ru-RU" sz="2000" dirty="0">
                <a:solidFill>
                  <a:srgbClr val="044180"/>
                </a:solidFill>
              </a:rPr>
              <a:t>товара, выполнения работ, оказания услуг;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сведения о начальной (максимальной) цене договора </a:t>
            </a:r>
            <a:r>
              <a:rPr lang="ru-RU" sz="2000" dirty="0">
                <a:solidFill>
                  <a:srgbClr val="044180"/>
                </a:solidFill>
              </a:rPr>
              <a:t>(цене лота);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срок, место и порядок предоставления документации о закупке</a:t>
            </a:r>
            <a:r>
              <a:rPr lang="ru-RU" sz="2000" dirty="0">
                <a:solidFill>
                  <a:srgbClr val="044180"/>
                </a:solidFill>
              </a:rPr>
              <a:t>, размер, порядок и сроки внесения платы, взимаемой заказчиком за предоставление документации, если такая плата установлена заказчиком, за исключением случаев предоставления документации в форме электронного документа;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место и дата рассмотрения предложений </a:t>
            </a:r>
            <a:r>
              <a:rPr lang="ru-RU" sz="2000" dirty="0">
                <a:solidFill>
                  <a:srgbClr val="044180"/>
                </a:solidFill>
              </a:rPr>
              <a:t>участников закупки и подведения итогов закупки.</a:t>
            </a:r>
          </a:p>
        </p:txBody>
      </p:sp>
    </p:spTree>
    <p:extLst>
      <p:ext uri="{BB962C8B-B14F-4D97-AF65-F5344CB8AC3E}">
        <p14:creationId xmlns:p14="http://schemas.microsoft.com/office/powerpoint/2010/main" val="46394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163618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75061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ШАГ 3. ПОДТВЕРЖДЕНИЕ ПРИНАДЛЕЖНОСТИ 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СУБЪЕКТУ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0" y="1924892"/>
            <a:ext cx="56973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44180"/>
                </a:solidFill>
              </a:rPr>
              <a:t>Подтверждением принадлежности участника </a:t>
            </a:r>
            <a:r>
              <a:rPr lang="ru-RU" sz="2400" dirty="0" smtClean="0">
                <a:solidFill>
                  <a:srgbClr val="044180"/>
                </a:solidFill>
              </a:rPr>
              <a:t>закупки к </a:t>
            </a:r>
            <a:r>
              <a:rPr lang="ru-RU" sz="2400" dirty="0">
                <a:solidFill>
                  <a:srgbClr val="044180"/>
                </a:solidFill>
              </a:rPr>
              <a:t>субъектам </a:t>
            </a:r>
            <a:r>
              <a:rPr lang="ru-RU" sz="2400" dirty="0" smtClean="0">
                <a:solidFill>
                  <a:srgbClr val="044180"/>
                </a:solidFill>
              </a:rPr>
              <a:t>МСП является </a:t>
            </a:r>
            <a:r>
              <a:rPr lang="ru-RU" sz="2400" b="1" dirty="0">
                <a:solidFill>
                  <a:srgbClr val="044180"/>
                </a:solidFill>
              </a:rPr>
              <a:t>наличие информации </a:t>
            </a:r>
            <a:r>
              <a:rPr lang="ru-RU" sz="2400" b="1" dirty="0" smtClean="0">
                <a:solidFill>
                  <a:srgbClr val="044180"/>
                </a:solidFill>
              </a:rPr>
              <a:t>в </a:t>
            </a:r>
            <a:r>
              <a:rPr lang="ru-RU" sz="2400" b="1" dirty="0">
                <a:solidFill>
                  <a:srgbClr val="044180"/>
                </a:solidFill>
              </a:rPr>
              <a:t>едином реестре </a:t>
            </a:r>
            <a:r>
              <a:rPr lang="ru-RU" sz="2400" b="1" dirty="0" smtClean="0">
                <a:solidFill>
                  <a:srgbClr val="044180"/>
                </a:solidFill>
              </a:rPr>
              <a:t>субъектов МСП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rgbClr val="044180"/>
              </a:solidFill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44180"/>
                </a:solidFill>
              </a:rPr>
              <a:t>Заказчик </a:t>
            </a:r>
            <a:r>
              <a:rPr lang="ru-RU" sz="2400" b="1" dirty="0">
                <a:solidFill>
                  <a:srgbClr val="044180"/>
                </a:solidFill>
              </a:rPr>
              <a:t>не вправе требовать </a:t>
            </a:r>
            <a:r>
              <a:rPr lang="ru-RU" sz="2400" dirty="0" smtClean="0">
                <a:solidFill>
                  <a:srgbClr val="044180"/>
                </a:solidFill>
              </a:rPr>
              <a:t/>
            </a:r>
            <a:br>
              <a:rPr lang="ru-RU" sz="2400" dirty="0" smtClean="0">
                <a:solidFill>
                  <a:srgbClr val="044180"/>
                </a:solidFill>
              </a:rPr>
            </a:br>
            <a:r>
              <a:rPr lang="ru-RU" sz="2400" dirty="0" smtClean="0">
                <a:solidFill>
                  <a:srgbClr val="044180"/>
                </a:solidFill>
              </a:rPr>
              <a:t>от </a:t>
            </a:r>
            <a:r>
              <a:rPr lang="ru-RU" sz="2400" dirty="0">
                <a:solidFill>
                  <a:srgbClr val="044180"/>
                </a:solidFill>
              </a:rPr>
              <a:t>участника </a:t>
            </a:r>
            <a:r>
              <a:rPr lang="ru-RU" sz="2400" dirty="0" smtClean="0">
                <a:solidFill>
                  <a:srgbClr val="044180"/>
                </a:solidFill>
              </a:rPr>
              <a:t>закупки предоставления </a:t>
            </a:r>
            <a:r>
              <a:rPr lang="ru-RU" sz="2400" dirty="0">
                <a:solidFill>
                  <a:srgbClr val="044180"/>
                </a:solidFill>
              </a:rPr>
              <a:t>информации и документов, подтверждающих их принадлежность к субъектам </a:t>
            </a:r>
            <a:r>
              <a:rPr lang="ru-RU" sz="2400" dirty="0" smtClean="0">
                <a:solidFill>
                  <a:srgbClr val="044180"/>
                </a:solidFill>
              </a:rPr>
              <a:t>МСП</a:t>
            </a:r>
            <a:endParaRPr lang="ru-RU" sz="2400" dirty="0">
              <a:solidFill>
                <a:srgbClr val="04418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13" y="1228131"/>
            <a:ext cx="6370218" cy="47587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7F719AA-7DA6-4DA8-8867-6961DEE2616D}"/>
              </a:ext>
            </a:extLst>
          </p:cNvPr>
          <p:cNvSpPr/>
          <p:nvPr/>
        </p:nvSpPr>
        <p:spPr>
          <a:xfrm>
            <a:off x="371290" y="7028795"/>
            <a:ext cx="12004732" cy="762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rgbClr val="C00000"/>
                </a:solidFill>
              </a:rPr>
              <a:t>Проверку </a:t>
            </a:r>
            <a:r>
              <a:rPr lang="ru-RU" i="1" dirty="0">
                <a:solidFill>
                  <a:srgbClr val="C00000"/>
                </a:solidFill>
              </a:rPr>
              <a:t>на предмет наличия сведения в Едином реестре можно осуществить путем введения в поисковой строке своего ИНН, ОГРН или ОГРНИП или наименования организации или </a:t>
            </a:r>
            <a:r>
              <a:rPr lang="ru-RU" i="1" dirty="0" smtClean="0">
                <a:solidFill>
                  <a:srgbClr val="C00000"/>
                </a:solidFill>
              </a:rPr>
              <a:t>ФИО/ИП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9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3AC51E4-080F-4CCC-87B1-29501DD475AE}"/>
              </a:ext>
            </a:extLst>
          </p:cNvPr>
          <p:cNvSpPr/>
          <p:nvPr/>
        </p:nvSpPr>
        <p:spPr>
          <a:xfrm>
            <a:off x="0" y="999957"/>
            <a:ext cx="12599987" cy="697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45CE7B2-4278-415F-B42A-0E015BA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68D37A-4ED4-4713-B664-CC110CC8878E}"/>
              </a:ext>
            </a:extLst>
          </p:cNvPr>
          <p:cNvSpPr txBox="1"/>
          <p:nvPr/>
        </p:nvSpPr>
        <p:spPr>
          <a:xfrm>
            <a:off x="2073953" y="358226"/>
            <a:ext cx="96597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75061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ШАГ 4. ИСПОЛЬЗОВАНИЕ СПЕЦИАЛЬНЫХ СЧЕТОВ ДЛЯ ОБЕСПЕЧЕНИЯ ЗАЯВОК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7C5F91F-C939-4601-A398-1D4449E3C239}"/>
              </a:ext>
            </a:extLst>
          </p:cNvPr>
          <p:cNvCxnSpPr>
            <a:cxnSpLocks/>
          </p:cNvCxnSpPr>
          <p:nvPr/>
        </p:nvCxnSpPr>
        <p:spPr>
          <a:xfrm flipH="1">
            <a:off x="2163618" y="993233"/>
            <a:ext cx="1043637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386"/>
          <a:stretch/>
        </p:blipFill>
        <p:spPr>
          <a:xfrm>
            <a:off x="1" y="-1404"/>
            <a:ext cx="2146300" cy="9316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7766" y="1171893"/>
            <a:ext cx="1221178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just"/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При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конкурентной закупке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с участием субъектов МСП </a:t>
            </a:r>
            <a:r>
              <a:rPr 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обеспечение заявок </a:t>
            </a:r>
            <a:r>
              <a:rPr lang="ru-RU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предоставляться путем: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766" y="2028687"/>
            <a:ext cx="406955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Внесения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денежных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средств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7896" y="2028686"/>
            <a:ext cx="543204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Предоставления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банковской гарантии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0522" y="2028686"/>
            <a:ext cx="191899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Иной способ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67766" y="2482035"/>
            <a:ext cx="4069553" cy="56641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 этом необходимо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267766" y="3048445"/>
            <a:ext cx="12211781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открыть специальный счет</a:t>
            </a:r>
            <a:r>
              <a:rPr lang="ru-RU" sz="2000" dirty="0">
                <a:solidFill>
                  <a:srgbClr val="044180"/>
                </a:solidFill>
              </a:rPr>
              <a:t>, выбрав банк из перечня, утвержденного распоряжением Правительства Российской Федерации от 13.07.2018 № 1451-р;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44180"/>
                </a:solidFill>
              </a:rPr>
              <a:t>обеспечить наличие денежных средств на специальном счете </a:t>
            </a:r>
            <a:r>
              <a:rPr lang="ru-RU" sz="2000" dirty="0">
                <a:solidFill>
                  <a:srgbClr val="044180"/>
                </a:solidFill>
              </a:rPr>
              <a:t>в сумме обеспечения заявки.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332999" y="4094000"/>
            <a:ext cx="1208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92"/>
              </a:spcBef>
            </a:pPr>
            <a:r>
              <a:rPr lang="ru-RU" sz="1600" i="1" dirty="0">
                <a:solidFill>
                  <a:srgbClr val="C00000"/>
                </a:solidFill>
              </a:rPr>
              <a:t>В случае, если у участника закупки открыт банковский счет в одном или нескольких уполномоченных банках, такой имеющийся счет может быть наделен статусом специального счета путем заключения дополнительного соглашения между участником закупки и банком.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766" y="5087409"/>
            <a:ext cx="1221178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87" b="1">
                <a:solidFill>
                  <a:srgbClr val="BB2E25"/>
                </a:solidFill>
              </a:defRPr>
            </a:lvl1pPr>
          </a:lstStyle>
          <a:p>
            <a:pPr algn="ctr" defTabSz="375061">
              <a:defRPr/>
            </a:pP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РАСКРЫТИЕ ОПЕРАТОРАМИ ЭТП ИНФОРМАЦИИ ОБ УПОЛНОМОЧЕННЫХ БАНКАХ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14F6B09-3F7F-4634-BCCB-D23F57E14678}"/>
              </a:ext>
            </a:extLst>
          </p:cNvPr>
          <p:cNvSpPr/>
          <p:nvPr/>
        </p:nvSpPr>
        <p:spPr>
          <a:xfrm>
            <a:off x="332998" y="5584542"/>
            <a:ext cx="12081313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44180"/>
                </a:solidFill>
              </a:rPr>
              <a:t>Операторы </a:t>
            </a:r>
            <a:r>
              <a:rPr lang="ru-RU" b="1" dirty="0" smtClean="0">
                <a:solidFill>
                  <a:srgbClr val="C00000"/>
                </a:solidFill>
              </a:rPr>
              <a:t>ЭТП обязаны разместить </a:t>
            </a:r>
            <a:r>
              <a:rPr lang="ru-RU" b="1" dirty="0" smtClean="0">
                <a:solidFill>
                  <a:srgbClr val="044180"/>
                </a:solidFill>
              </a:rPr>
              <a:t>в </a:t>
            </a:r>
            <a:r>
              <a:rPr lang="ru-RU" b="1" dirty="0">
                <a:solidFill>
                  <a:srgbClr val="044180"/>
                </a:solidFill>
              </a:rPr>
              <a:t>открытой части сайта электронной площадки и </a:t>
            </a:r>
            <a:r>
              <a:rPr lang="ru-RU" b="1" dirty="0" smtClean="0">
                <a:solidFill>
                  <a:srgbClr val="044180"/>
                </a:solidFill>
              </a:rPr>
              <a:t>поддерживать </a:t>
            </a:r>
            <a:r>
              <a:rPr lang="ru-RU" b="1" dirty="0">
                <a:solidFill>
                  <a:srgbClr val="044180"/>
                </a:solidFill>
              </a:rPr>
              <a:t>в актуальном состоянии </a:t>
            </a:r>
            <a:r>
              <a:rPr lang="ru-RU" b="1" dirty="0">
                <a:solidFill>
                  <a:srgbClr val="C00000"/>
                </a:solidFill>
              </a:rPr>
              <a:t>перечень уполномоченных банков</a:t>
            </a:r>
            <a:r>
              <a:rPr lang="ru-RU" b="1" dirty="0">
                <a:solidFill>
                  <a:srgbClr val="044180"/>
                </a:solidFill>
              </a:rPr>
              <a:t>, с которыми обеспечено информационное взаимодействие в целях реализации нового механизма обеспечения заявок с использованием специальных счетов.</a:t>
            </a:r>
            <a:endParaRPr lang="en-US" b="1" dirty="0">
              <a:solidFill>
                <a:srgbClr val="044180"/>
              </a:solidFill>
            </a:endParaRP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Участникам </a:t>
            </a:r>
            <a:r>
              <a:rPr lang="ru-RU" b="1" dirty="0">
                <a:solidFill>
                  <a:srgbClr val="C00000"/>
                </a:solidFill>
              </a:rPr>
              <a:t>закупок следует заблаговременно ознакомиться с указанной информацией</a:t>
            </a:r>
            <a:r>
              <a:rPr lang="ru-RU" b="1" dirty="0">
                <a:solidFill>
                  <a:srgbClr val="044180"/>
                </a:solidFill>
              </a:rPr>
              <a:t> на сайтах электронных площадок с целью определения возможности участия в закупках, проводимых на соответствующей электронной площадке, и заблаговременного открытия специального счета в уполномоченном банке</a:t>
            </a:r>
            <a:r>
              <a:rPr lang="en-US" b="1" dirty="0" smtClean="0">
                <a:solidFill>
                  <a:srgbClr val="044180"/>
                </a:solidFill>
              </a:rPr>
              <a:t>.</a:t>
            </a:r>
            <a:endParaRPr lang="ru-RU" b="1" dirty="0">
              <a:solidFill>
                <a:srgbClr val="044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57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22075</TotalTime>
  <Words>2390</Words>
  <Application>Microsoft Office PowerPoint</Application>
  <PresentationFormat>Произвольный</PresentationFormat>
  <Paragraphs>209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Лапицкая Виктория Валерьевна</cp:lastModifiedBy>
  <cp:revision>1173</cp:revision>
  <cp:lastPrinted>2019-01-24T13:06:20Z</cp:lastPrinted>
  <dcterms:created xsi:type="dcterms:W3CDTF">2015-12-16T13:43:54Z</dcterms:created>
  <dcterms:modified xsi:type="dcterms:W3CDTF">2021-03-17T12:36:04Z</dcterms:modified>
</cp:coreProperties>
</file>